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5"/>
    <p:sldMasterId id="2147483657"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24F3FA-7D5E-491C-87FA-F2A867E0FBEB}">
  <a:tblStyle styleId="{7B24F3FA-7D5E-491C-87FA-F2A867E0FB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8F654C2-18D3-49A1-82B4-9E762D2B00F1}"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cb6de1a0b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cb6de1a0b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we are back to the problem of how to select interesting test specifications. We want the ones more likely to result in errors, and we want to ignore specifications that are not likely to tell us anything interesting. We’re going to talk about two approaches to control that set, and these two can even be combined. (go over)</a:t>
            </a:r>
            <a:endParaRPr/>
          </a:p>
        </p:txBody>
      </p:sp>
      <p:sp>
        <p:nvSpPr>
          <p:cNvPr id="157" name="Google Shape;157;gecb6de1a0b_0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cb6de1a0b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cb6de1a0b_0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So, how do we select the right feature interactions this when testing? There are two techniques we will cover, which are complementary. The first is called the category-partition method, and it is just a simple extension on the exact same process we talked about last class.</a:t>
            </a:r>
            <a:endParaRPr/>
          </a:p>
        </p:txBody>
      </p:sp>
      <p:sp>
        <p:nvSpPr>
          <p:cNvPr id="165" name="Google Shape;165;gecb6de1a0b_0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cb6de1a0b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cb6de1a0b_0_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(title) is A method of generating test specifications from requirement specifications that is basically the same process we already talked about with the addition of a set of constraints used to limit the size of the set of test specifications. </a:t>
            </a:r>
            <a:r>
              <a:rPr b="1" lang="sv-SE"/>
              <a:t>For an independently testable function</a:t>
            </a:r>
            <a:r>
              <a:rPr lang="sv-SE"/>
              <a:t>, you identify (2). Choices and representative values are things we covered last time. Choices are what you control when testing - the types of values you can feed a parameter, the variants you choose at variation points in your feature model, and additional environmental factors that  can influence the outcome of the function. Then, you identify representative values for each choice. Divide the input space up into logical partitions based on the outcomes they can trigger in the function. The new element here are the constraints. </a:t>
            </a:r>
            <a:r>
              <a:rPr b="1" lang="sv-SE"/>
              <a:t>Three types of constraints</a:t>
            </a:r>
            <a:r>
              <a:rPr lang="sv-SE"/>
              <a:t> - called if-constraints, error constraints, and single constraints, are used to control the number of test case specifications that you need to create concrete test cases for. </a:t>
            </a:r>
            <a:r>
              <a:rPr lang="sv-SE">
                <a:solidFill>
                  <a:schemeClr val="dk1"/>
                </a:solidFill>
              </a:rPr>
              <a:t>once you have these categories, choices, and constraints, you can use them to estimate the number of test cases that you’ll need to</a:t>
            </a:r>
            <a:r>
              <a:rPr lang="sv-SE"/>
              <a:t> create</a:t>
            </a:r>
            <a:r>
              <a:rPr lang="sv-SE">
                <a:solidFill>
                  <a:schemeClr val="dk1"/>
                </a:solidFill>
              </a:rPr>
              <a:t>, and (</a:t>
            </a:r>
            <a:r>
              <a:rPr lang="sv-SE"/>
              <a:t>last point</a:t>
            </a:r>
            <a:r>
              <a:rPr lang="sv-SE">
                <a:solidFill>
                  <a:schemeClr val="dk1"/>
                </a:solidFill>
              </a:rPr>
              <a:t>). This lets you work your way down to a set that is reasonable to spend human effort creating.  if you end up with too many test cases that need to be</a:t>
            </a:r>
            <a:r>
              <a:rPr lang="sv-SE"/>
              <a:t> created</a:t>
            </a:r>
            <a:r>
              <a:rPr lang="sv-SE">
                <a:solidFill>
                  <a:schemeClr val="dk1"/>
                </a:solidFill>
              </a:rPr>
              <a:t>, you can apply more constraints until you get a reasonably sized test suite.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cb6de1a0b_0_2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cb6de1a0b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So, we start, as before, by (read title). So, just like before, you’ll (read 1). This includes not just the </a:t>
            </a:r>
            <a:r>
              <a:rPr lang="sv-SE"/>
              <a:t>direct input parameters, but the environmental parameters like databases or hardware, and configurations options as well - what do we control, and what from that can affect the outcomes. </a:t>
            </a:r>
            <a:r>
              <a:rPr lang="sv-SE">
                <a:solidFill>
                  <a:schemeClr val="dk1"/>
                </a:solidFill>
              </a:rPr>
              <a:t>What input, explicit and input, </a:t>
            </a:r>
            <a:r>
              <a:rPr lang="sv-SE"/>
              <a:t>do we provide to that function? </a:t>
            </a:r>
            <a:r>
              <a:rPr lang="sv-SE">
                <a:solidFill>
                  <a:schemeClr val="dk1"/>
                </a:solidFill>
              </a:rPr>
              <a:t>Then, we should think about what defines each parameter</a:t>
            </a:r>
            <a:r>
              <a:rPr lang="sv-SE"/>
              <a:t>. (4) These are the choices in our test creation method, right? what are the factors that you control when testing that determine the outcome of a function. </a:t>
            </a:r>
            <a:r>
              <a:rPr lang="sv-SE">
                <a:solidFill>
                  <a:schemeClr val="dk1"/>
                </a:solidFill>
              </a:rPr>
              <a:t>They may not reflect something that can be set in the code, but rather may be something test or outcome specific that you can control and that influence several of the variables in the code (last po</a:t>
            </a:r>
            <a:r>
              <a:rPr lang="sv-SE"/>
              <a:t>int). However, I am going to use the term choices to keep consistency with last class.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91d46f709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91d46f709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As a running example, let’s consider a situation where you have developed a small library of functions related to maintaining a Set datastructure. It offers three methods, and the datastructure itself. Those methods are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Consolas"/>
              <a:buChar char="●"/>
            </a:pPr>
            <a:r>
              <a:rPr lang="sv-SE" sz="1100">
                <a:latin typeface="Consolas"/>
                <a:ea typeface="Consolas"/>
                <a:cs typeface="Consolas"/>
                <a:sym typeface="Consolas"/>
              </a:rPr>
              <a:t>void insert(Set set, Object obj) Boolean find(Set set, Object obj) void delete(Set set, Object obj)</a:t>
            </a:r>
            <a:endParaRPr sz="1100">
              <a:latin typeface="Consolas"/>
              <a:ea typeface="Consolas"/>
              <a:cs typeface="Consolas"/>
              <a:sym typeface="Consolas"/>
            </a:endParaRPr>
          </a:p>
          <a:p>
            <a:pPr indent="-298450" lvl="0" marL="457200" rtl="0" algn="l">
              <a:lnSpc>
                <a:spcPct val="115000"/>
              </a:lnSpc>
              <a:spcBef>
                <a:spcPts val="0"/>
              </a:spcBef>
              <a:spcAft>
                <a:spcPts val="0"/>
              </a:spcAft>
              <a:buSzPts val="1100"/>
              <a:buFont typeface="Consolas"/>
              <a:buChar char="●"/>
            </a:pPr>
            <a:r>
              <a:rPr lang="sv-SE" sz="1100">
                <a:latin typeface="Consolas"/>
                <a:ea typeface="Consolas"/>
                <a:cs typeface="Consolas"/>
                <a:sym typeface="Consolas"/>
              </a:rPr>
              <a:t>(last point)</a:t>
            </a:r>
            <a:endParaRPr sz="1100">
              <a:latin typeface="Consolas"/>
              <a:ea typeface="Consolas"/>
              <a:cs typeface="Consolas"/>
              <a:sym typeface="Consolas"/>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91d46f709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91d46f709e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insert is one of our indepedently testable functions. We want to test it. To do so, we need to identify what we control when we test. It may help to look first at </a:t>
            </a:r>
            <a:r>
              <a:rPr lang="sv-SE"/>
              <a:t>what a test might look like for this method (go over). Ok - what do we control when testing this function?</a:t>
            </a:r>
            <a:endParaRPr/>
          </a:p>
          <a:p>
            <a:pPr indent="0" lvl="0" marL="0" rtl="0" algn="l">
              <a:spcBef>
                <a:spcPts val="0"/>
              </a:spcBef>
              <a:spcAft>
                <a:spcPts val="0"/>
              </a:spcAft>
              <a:buNone/>
            </a:pPr>
            <a:r>
              <a:rPr lang="sv-SE"/>
              <a:t>(click to bring in choices)</a:t>
            </a:r>
            <a:endParaRPr/>
          </a:p>
        </p:txBody>
      </p:sp>
      <p:sp>
        <p:nvSpPr>
          <p:cNvPr id="193" name="Google Shape;193;g191d46f709e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cb6de1a0b_0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cb6de1a0b_0_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Again, just like last time, we now want to form test specifications by coming up with representative values fo</a:t>
            </a:r>
            <a:r>
              <a:rPr lang="sv-SE"/>
              <a:t>r each choice. (1) Especially if these correspond to input variables for the system, we may have a  near-infinite number of poosible selections for each choice. </a:t>
            </a:r>
            <a:r>
              <a:rPr lang="sv-SE">
                <a:solidFill>
                  <a:schemeClr val="dk1"/>
                </a:solidFill>
              </a:rPr>
              <a:t>we need to look at each </a:t>
            </a:r>
            <a:r>
              <a:rPr lang="sv-SE"/>
              <a:t>choice</a:t>
            </a:r>
            <a:r>
              <a:rPr lang="sv-SE">
                <a:solidFill>
                  <a:schemeClr val="dk1"/>
                </a:solidFill>
              </a:rPr>
              <a:t> and (read 2).  consider the different outcomes of a </a:t>
            </a:r>
            <a:r>
              <a:rPr lang="sv-SE"/>
              <a:t>function</a:t>
            </a:r>
            <a:r>
              <a:rPr lang="sv-SE">
                <a:solidFill>
                  <a:schemeClr val="dk1"/>
                </a:solidFill>
              </a:rPr>
              <a:t>. Especially the error-handling cases, and make sure you try all of those variations out to make sure nothing bad sneaks through. Also</a:t>
            </a:r>
            <a:r>
              <a:rPr lang="sv-SE"/>
              <a:t> (4), that you could break the variable down into that may lead to minor variations in the outcomes. Take, for instance, an integer and look at how different broad values of that integer can lead to different outcomes. </a:t>
            </a:r>
            <a:r>
              <a:rPr lang="sv-SE">
                <a:solidFill>
                  <a:srgbClr val="4F4F4F"/>
                </a:solidFill>
              </a:rPr>
              <a:t>Then, (last two)</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1d46f709e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91d46f709e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representative values</a:t>
            </a:r>
            <a:endParaRPr/>
          </a:p>
        </p:txBody>
      </p:sp>
      <p:sp>
        <p:nvSpPr>
          <p:cNvPr id="214" name="Google Shape;214;g191d46f709e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cb6de1a0b_0_2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cb6de1a0b_0_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t>
            </a:r>
            <a:r>
              <a:rPr lang="sv-SE"/>
              <a:t>1</a:t>
            </a:r>
            <a:r>
              <a:rPr lang="sv-SE">
                <a:solidFill>
                  <a:schemeClr val="dk1"/>
                </a:solidFill>
              </a:rPr>
              <a:t>). So, at the base level, the number of possible test specifications is the cartesian product of the number of representative values </a:t>
            </a:r>
            <a:r>
              <a:rPr lang="sv-SE"/>
              <a:t>for all choices. </a:t>
            </a:r>
            <a:r>
              <a:rPr lang="sv-SE">
                <a:solidFill>
                  <a:schemeClr val="dk1"/>
                </a:solidFill>
              </a:rPr>
              <a:t>Now, the number of combinations of abstract test specifications grows exponentially as the number of </a:t>
            </a:r>
            <a:r>
              <a:rPr lang="sv-SE"/>
              <a:t>choices and representative values for each</a:t>
            </a:r>
            <a:r>
              <a:rPr lang="sv-SE">
                <a:solidFill>
                  <a:schemeClr val="dk1"/>
                </a:solidFill>
              </a:rPr>
              <a:t> grows. For </a:t>
            </a:r>
            <a:r>
              <a:rPr lang="sv-SE"/>
              <a:t>example, for a</a:t>
            </a:r>
            <a:r>
              <a:rPr lang="sv-SE">
                <a:solidFill>
                  <a:schemeClr val="dk1"/>
                </a:solidFill>
              </a:rPr>
              <a:t> simple system with five </a:t>
            </a:r>
            <a:r>
              <a:rPr lang="sv-SE"/>
              <a:t>choices</a:t>
            </a:r>
            <a:r>
              <a:rPr lang="sv-SE">
                <a:solidFill>
                  <a:schemeClr val="dk1"/>
                </a:solidFill>
              </a:rPr>
              <a:t> and six values for each, the raw number of test specifications is 6^5, or 7776. Which, is an insane number of tests for a simple </a:t>
            </a:r>
            <a:r>
              <a:rPr lang="sv-SE"/>
              <a:t>function</a:t>
            </a:r>
            <a:r>
              <a:rPr lang="sv-SE">
                <a:solidFill>
                  <a:schemeClr val="dk1"/>
                </a:solidFill>
              </a:rPr>
              <a:t>. - That said, we still don’t need all of those. Many of those combinations may not even be possible, so that is where the ide</a:t>
            </a:r>
            <a:r>
              <a:rPr lang="sv-SE"/>
              <a:t>a of constraints comes into play. Y</a:t>
            </a:r>
            <a:r>
              <a:rPr lang="sv-SE">
                <a:solidFill>
                  <a:schemeClr val="dk1"/>
                </a:solidFill>
              </a:rPr>
              <a:t>ou want to eliminate any combinations that are impossible</a:t>
            </a:r>
            <a:r>
              <a:rPr lang="sv-SE"/>
              <a:t>, </a:t>
            </a:r>
            <a:r>
              <a:rPr lang="sv-SE">
                <a:solidFill>
                  <a:schemeClr val="dk1"/>
                </a:solidFill>
              </a:rPr>
              <a:t>identify constraints that can be used to remove unnecessary combinations</a:t>
            </a:r>
            <a:r>
              <a:rPr lang="sv-SE"/>
              <a:t>, </a:t>
            </a:r>
            <a:r>
              <a:rPr lang="sv-SE">
                <a:solidFill>
                  <a:schemeClr val="dk1"/>
                </a:solidFill>
              </a:rPr>
              <a:t>and from the remainder, choose a practical subset to </a:t>
            </a:r>
            <a:r>
              <a:rPr lang="sv-SE"/>
              <a:t>test the system with then (last)</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91d46f709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91d46f709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From this, we can form 16 test specifications by choosing values for each choice. now, of course, many of these are redundant or impossible, so we can eliminate ones that we don’t really expect to learn anything new from or that can’t be run. We identify those next through constraints. For now, Here is our set of test specifications, our recipes for test cases. (go over)</a:t>
            </a:r>
            <a:endParaRPr/>
          </a:p>
        </p:txBody>
      </p:sp>
      <p:sp>
        <p:nvSpPr>
          <p:cNvPr id="234" name="Google Shape;234;g191d46f709e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cb6de1a0b_0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cb6de1a0b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4F4F4F"/>
                </a:solidFill>
              </a:rPr>
              <a:t>Last time, we discussed the process of creating System-level tests. As a reminder, this is a five stage process.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Y</a:t>
            </a:r>
            <a:r>
              <a:rPr lang="sv-SE">
                <a:solidFill>
                  <a:schemeClr val="dk1"/>
                </a:solidFill>
              </a:rPr>
              <a:t>ou need to figure out what the independently testable</a:t>
            </a:r>
            <a:r>
              <a:rPr lang="sv-SE"/>
              <a:t> functionality </a:t>
            </a:r>
            <a:r>
              <a:rPr lang="sv-SE">
                <a:solidFill>
                  <a:schemeClr val="dk1"/>
                </a:solidFill>
              </a:rPr>
              <a:t>of your system or subsystem </a:t>
            </a:r>
            <a:r>
              <a:rPr lang="sv-SE"/>
              <a:t>is</a:t>
            </a:r>
            <a:r>
              <a:rPr lang="sv-SE">
                <a:solidFill>
                  <a:schemeClr val="dk1"/>
                </a:solidFill>
              </a:rPr>
              <a:t>. What features or functions are surfaced by </a:t>
            </a:r>
            <a:r>
              <a:rPr lang="sv-SE"/>
              <a:t>an interface and </a:t>
            </a:r>
            <a:r>
              <a:rPr lang="sv-SE">
                <a:solidFill>
                  <a:schemeClr val="dk1"/>
                </a:solidFill>
              </a:rPr>
              <a:t>can be tested in isolation. What can we push and observe in the software?</a:t>
            </a:r>
            <a:endParaRPr>
              <a:solidFill>
                <a:schemeClr val="dk1"/>
              </a:solidFill>
            </a:endParaRPr>
          </a:p>
          <a:p>
            <a:pPr indent="-317500" lvl="0" marL="457200" rtl="0" algn="l">
              <a:lnSpc>
                <a:spcPct val="115000"/>
              </a:lnSpc>
              <a:spcBef>
                <a:spcPts val="0"/>
              </a:spcBef>
              <a:spcAft>
                <a:spcPts val="0"/>
              </a:spcAft>
              <a:buSzPts val="1400"/>
              <a:buChar char="-"/>
            </a:pPr>
            <a:r>
              <a:rPr lang="sv-SE"/>
              <a:t>For each of those features, we look at the inputs, configuration options, and execution environment. What can you control when you test this function that would influence the outcome of executing it? This includes both the actual input parameters - what you can pass to the functionality - and any other important aspects you can contorl and that might change the outcome, like database contents or the existence of a file.</a:t>
            </a:r>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For each of those</a:t>
            </a:r>
            <a:r>
              <a:rPr lang="sv-SE"/>
              <a:t> choices, what types</a:t>
            </a:r>
            <a:r>
              <a:rPr lang="sv-SE">
                <a:solidFill>
                  <a:schemeClr val="dk1"/>
                </a:solidFill>
              </a:rPr>
              <a:t> of input will trigger each </a:t>
            </a:r>
            <a:r>
              <a:rPr lang="sv-SE"/>
              <a:t>possible outcome</a:t>
            </a:r>
            <a:r>
              <a:rPr lang="sv-SE">
                <a:solidFill>
                  <a:schemeClr val="dk1"/>
                </a:solidFill>
              </a:rPr>
              <a:t>. </a:t>
            </a:r>
            <a:r>
              <a:rPr lang="sv-SE"/>
              <a:t>What types of input should we try?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We then combine these representative values to form recipes for test cases, abstract test specifications that state the type of input we will provide. These can lead to many different concrete test cases when we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instantiate the specifications by </a:t>
            </a:r>
            <a:r>
              <a:rPr lang="sv-SE"/>
              <a:t>replacing the abstract representative values with</a:t>
            </a:r>
            <a:r>
              <a:rPr lang="sv-SE">
                <a:solidFill>
                  <a:schemeClr val="dk1"/>
                </a:solidFill>
              </a:rPr>
              <a:t> concrete</a:t>
            </a:r>
            <a:r>
              <a:rPr lang="sv-SE"/>
              <a:t> values</a:t>
            </a:r>
            <a:r>
              <a:rPr lang="sv-SE">
                <a:solidFill>
                  <a:schemeClr val="dk1"/>
                </a:solidFill>
              </a:rPr>
              <a: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cb6de1a0b_0_2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cb6de1a0b_0_2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There are three types of constraints that we can define to reduce the number of pairings. </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 </a:t>
            </a:r>
            <a:r>
              <a:rPr lang="sv-SE">
                <a:solidFill>
                  <a:schemeClr val="dk1"/>
                </a:solidFill>
              </a:rPr>
              <a:t> for instance, you might </a:t>
            </a:r>
            <a:r>
              <a:rPr lang="sv-SE"/>
              <a:t>choose a value for one choice</a:t>
            </a:r>
            <a:r>
              <a:rPr lang="sv-SE">
                <a:solidFill>
                  <a:schemeClr val="dk1"/>
                </a:solidFill>
              </a:rPr>
              <a:t> only if a particular </a:t>
            </a:r>
            <a:r>
              <a:rPr lang="sv-SE"/>
              <a:t>value is used for another choice</a:t>
            </a:r>
            <a:r>
              <a:rPr lang="sv-SE">
                <a:solidFill>
                  <a:schemeClr val="dk1"/>
                </a:solidFill>
              </a:rPr>
              <a:t>.</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(3-4) </a:t>
            </a:r>
            <a:r>
              <a:rPr lang="sv-SE">
                <a:solidFill>
                  <a:schemeClr val="dk1"/>
                </a:solidFill>
              </a:rPr>
              <a:t>so we don’t need every combination of </a:t>
            </a:r>
            <a:r>
              <a:rPr lang="sv-SE"/>
              <a:t>values for all choices that include this particular value </a:t>
            </a:r>
            <a:r>
              <a:rPr lang="sv-SE">
                <a:solidFill>
                  <a:schemeClr val="dk1"/>
                </a:solidFill>
              </a:rPr>
              <a:t>Just one test with this error-inducing </a:t>
            </a:r>
            <a:r>
              <a:rPr lang="sv-SE"/>
              <a:t>value </a:t>
            </a:r>
            <a:r>
              <a:rPr lang="sv-SE">
                <a:solidFill>
                  <a:schemeClr val="dk1"/>
                </a:solidFill>
              </a:rPr>
              <a:t>should </a:t>
            </a:r>
            <a:r>
              <a:rPr lang="sv-SE"/>
              <a:t>be enough </a:t>
            </a:r>
            <a:r>
              <a:rPr lang="sv-SE">
                <a:solidFill>
                  <a:schemeClr val="dk1"/>
                </a:solidFill>
              </a:rPr>
              <a:t>for us.</a:t>
            </a:r>
            <a:endParaRPr>
              <a:solidFill>
                <a:schemeClr val="dk1"/>
              </a:solidFill>
            </a:endParaRPr>
          </a:p>
          <a:p>
            <a:pPr indent="0" lvl="0" marL="0" rtl="0" algn="l">
              <a:lnSpc>
                <a:spcPct val="115000"/>
              </a:lnSpc>
              <a:spcBef>
                <a:spcPts val="0"/>
              </a:spcBef>
              <a:spcAft>
                <a:spcPts val="0"/>
              </a:spcAft>
              <a:buNone/>
            </a:pPr>
            <a:r>
              <a:rPr lang="sv-SE">
                <a:solidFill>
                  <a:schemeClr val="dk1"/>
                </a:solidFill>
              </a:rPr>
              <a:t>- (5-6) Single is similar to error, but more general purpose. A </a:t>
            </a:r>
            <a:r>
              <a:rPr lang="sv-SE"/>
              <a:t>value</a:t>
            </a:r>
            <a:r>
              <a:rPr lang="sv-SE">
                <a:solidFill>
                  <a:schemeClr val="dk1"/>
                </a:solidFill>
              </a:rPr>
              <a:t> is special</a:t>
            </a:r>
            <a:r>
              <a:rPr lang="sv-SE"/>
              <a:t> or </a:t>
            </a:r>
            <a:r>
              <a:rPr lang="sv-SE">
                <a:solidFill>
                  <a:schemeClr val="dk1"/>
                </a:solidFill>
              </a:rPr>
              <a:t>unusual</a:t>
            </a:r>
            <a:r>
              <a:rPr lang="sv-SE"/>
              <a:t> in some way, but should still give us a “good” normal outcome. S</a:t>
            </a:r>
            <a:r>
              <a:rPr lang="sv-SE">
                <a:solidFill>
                  <a:schemeClr val="dk1"/>
                </a:solidFill>
              </a:rPr>
              <a:t>o we want to</a:t>
            </a:r>
            <a:r>
              <a:rPr lang="sv-SE"/>
              <a:t>try it once just to be sure</a:t>
            </a:r>
            <a:r>
              <a:rPr lang="sv-SE">
                <a:solidFill>
                  <a:schemeClr val="dk1"/>
                </a:solidFill>
              </a:rPr>
              <a:t>. </a:t>
            </a:r>
            <a:r>
              <a:rPr lang="sv-SE"/>
              <a:t>However, w</a:t>
            </a:r>
            <a:r>
              <a:rPr lang="sv-SE">
                <a:solidFill>
                  <a:schemeClr val="dk1"/>
                </a:solidFill>
              </a:rPr>
              <a:t>e don’t need every combination of other </a:t>
            </a:r>
            <a:r>
              <a:rPr lang="sv-SE"/>
              <a:t>values for other choices with this one value for this one choice</a:t>
            </a:r>
            <a:r>
              <a:rPr lang="sv-SE">
                <a:solidFill>
                  <a:schemeClr val="dk1"/>
                </a:solidFill>
              </a:rPr>
              <a:t>. We just need one test that uses this particular </a:t>
            </a:r>
            <a:r>
              <a:rPr lang="sv-SE"/>
              <a:t>value </a:t>
            </a:r>
            <a:r>
              <a:rPr lang="sv-SE">
                <a:solidFill>
                  <a:schemeClr val="dk1"/>
                </a:solidFill>
              </a:rPr>
              <a:t>and we can move on.</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cb6de1a0b_0_3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cb6de1a0b_0_3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Let’s take</a:t>
            </a:r>
            <a:r>
              <a:rPr lang="sv-SE"/>
              <a:t> a simple example, a </a:t>
            </a:r>
            <a:r>
              <a:rPr lang="sv-SE">
                <a:solidFill>
                  <a:schemeClr val="dk1"/>
                </a:solidFill>
              </a:rPr>
              <a:t>substr</a:t>
            </a:r>
            <a:r>
              <a:rPr lang="sv-SE"/>
              <a:t> function. Takes in a string and an index and returns everything from the start of the string to that index. For each choice, we have some representative values (go over)</a:t>
            </a:r>
            <a:endParaRPr/>
          </a:p>
          <a:p>
            <a:pPr indent="0" lvl="0" marL="0" rtl="0" algn="l">
              <a:lnSpc>
                <a:spcPct val="115000"/>
              </a:lnSpc>
              <a:spcBef>
                <a:spcPts val="0"/>
              </a:spcBef>
              <a:spcAft>
                <a:spcPts val="0"/>
              </a:spcAft>
              <a:buNone/>
            </a:pPr>
            <a:r>
              <a:rPr lang="sv-SE">
                <a:solidFill>
                  <a:schemeClr val="dk1"/>
                </a:solidFill>
              </a:rPr>
              <a:t>What are some of the constraints we can try applying? (discuss)</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prop/if read</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error</a:t>
            </a:r>
            <a:endParaRPr>
              <a:solidFill>
                <a:schemeClr val="dk1"/>
              </a:solidFill>
            </a:endParaRPr>
          </a:p>
          <a:p>
            <a:pPr indent="0" lvl="0" marL="0" rtl="0" algn="l">
              <a:lnSpc>
                <a:spcPct val="115000"/>
              </a:lnSpc>
              <a:spcBef>
                <a:spcPts val="0"/>
              </a:spcBef>
              <a:spcAft>
                <a:spcPts val="0"/>
              </a:spcAft>
              <a:buNone/>
            </a:pPr>
            <a:r>
              <a:rPr lang="sv-SE">
                <a:solidFill>
                  <a:schemeClr val="dk1"/>
                </a:solidFill>
              </a:rPr>
              <a:t>(click)- single - this one</a:t>
            </a:r>
            <a:r>
              <a:rPr lang="sv-SE"/>
              <a:t> </a:t>
            </a:r>
            <a:r>
              <a:rPr lang="sv-SE">
                <a:solidFill>
                  <a:schemeClr val="dk1"/>
                </a:solidFill>
              </a:rPr>
              <a:t>shouldn’t result in an error</a:t>
            </a:r>
            <a:r>
              <a:rPr lang="sv-SE"/>
              <a:t>, but werid things could happen. </a:t>
            </a:r>
            <a:r>
              <a:rPr lang="sv-SE">
                <a:solidFill>
                  <a:schemeClr val="dk1"/>
                </a:solidFill>
              </a:rPr>
              <a:t>We only really need to try it out once. It should execute and work,. So, let’s </a:t>
            </a:r>
            <a:r>
              <a:rPr lang="sv-SE"/>
              <a:t>t</a:t>
            </a:r>
            <a:r>
              <a:rPr lang="sv-SE">
                <a:solidFill>
                  <a:schemeClr val="dk1"/>
                </a:solidFill>
              </a:rPr>
              <a:t>ry it once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9b5d653980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9b5d653980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let’s go back to our insert function. What are some possible constraints here. (click) If the set is empty, then the object can’t already be in the set. (click) If we have a null object, that always leads to an error regardless of what it is paired with. We can just have one test case with that value and ignore the other combinations (click) We are concerned with the set size for performance reasons. We want to see how performance changes as the number of items increases. So, we could mark these as “single” cases. They should work - we should get the same outcome as the “1 item” case, we just want to see if it gets slower. So, we can try one test case for each just to see the outcome, and not test all combinations with these. </a:t>
            </a:r>
            <a:endParaRPr/>
          </a:p>
        </p:txBody>
      </p:sp>
      <p:sp>
        <p:nvSpPr>
          <p:cNvPr id="265" name="Google Shape;265;g19b5d653980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9b5d653980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9b5d653980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apply these constraints and see what is left.(click) First, we can’t have an object already in the set if the set is empty. That removes two (click) Next, we have the error - the null object being inserted. We only need to keep one case of this. It makes sense to just keep the empty list one. Especially as we can’t have a case of it already in the set if it is null. That removes another six. (click) Now, we have the two single constraints. We only need one test case with 10 items and one with 10000 items to test performance. We don’t need all combinations. Let’s keep the ones where we actually insert it in the set. From the </a:t>
            </a:r>
            <a:r>
              <a:rPr lang="sv-SE"/>
              <a:t>remaining 8 test cases, we can remove another two. That leave us with a nice small set of 6 test cases from the original 16.</a:t>
            </a:r>
            <a:endParaRPr/>
          </a:p>
        </p:txBody>
      </p:sp>
      <p:sp>
        <p:nvSpPr>
          <p:cNvPr id="280" name="Google Shape;280;g19b5d653980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9b5d653980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9b5d653980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That leave us with a nice small set of 6 test cases from the original 16. (points 2-3)</a:t>
            </a:r>
            <a:endParaRPr/>
          </a:p>
        </p:txBody>
      </p:sp>
      <p:sp>
        <p:nvSpPr>
          <p:cNvPr id="305" name="Google Shape;305;g19b5d653980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9b5d65398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9b5d65398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Finally, to make this a little more solid, here is what a concrete test case might look like for a couple of test specifications (go over)</a:t>
            </a:r>
            <a:endParaRPr/>
          </a:p>
        </p:txBody>
      </p:sp>
      <p:sp>
        <p:nvSpPr>
          <p:cNvPr id="315" name="Google Shape;315;g19b5d65398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cb6de1a0b_0_3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cb6de1a0b_0_3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do an example together now.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cb6de1a0b_0_3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cb6de1a0b_0_3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(go over) Give time to work on</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cb6de1a0b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cb6de1a0b_0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 while thinking, open drawing </a:t>
            </a:r>
            <a:r>
              <a:rPr lang="sv-SE" sz="1100">
                <a:solidFill>
                  <a:srgbClr val="000000"/>
                </a:solidFill>
                <a:latin typeface="Arial"/>
                <a:ea typeface="Arial"/>
                <a:cs typeface="Arial"/>
                <a:sym typeface="Arial"/>
              </a:rPr>
              <a:t>document</a:t>
            </a:r>
            <a:r>
              <a:rPr lang="sv-SE" sz="1100">
                <a:solidFill>
                  <a:srgbClr val="000000"/>
                </a:solidFill>
                <a:latin typeface="Arial"/>
                <a:ea typeface="Arial"/>
                <a:cs typeface="Arial"/>
                <a:sym typeface="Arial"/>
              </a:rPr>
              <a:t> to do together</a:t>
            </a:r>
            <a:endParaRPr/>
          </a:p>
        </p:txBody>
      </p:sp>
      <p:sp>
        <p:nvSpPr>
          <p:cNvPr id="342" name="Google Shape;342;gecb6de1a0b_0_3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cb6de1a0b_0_3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cb6de1a0b_0_3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Go over</a:t>
            </a:r>
            <a:endParaRPr>
              <a:solidFill>
                <a:schemeClr val="dk1"/>
              </a:solidFill>
            </a:endParaRPr>
          </a:p>
          <a:p>
            <a:pPr indent="0" lvl="0" marL="0" rtl="0" algn="l">
              <a:lnSpc>
                <a:spcPct val="115000"/>
              </a:lnSpc>
              <a:spcBef>
                <a:spcPts val="0"/>
              </a:spcBef>
              <a:spcAft>
                <a:spcPts val="0"/>
              </a:spcAft>
              <a:buNone/>
            </a:pPr>
            <a:r>
              <a:rPr lang="sv-SE">
                <a:solidFill>
                  <a:schemeClr val="dk1"/>
                </a:solidFill>
              </a:rPr>
              <a:t>How many combinations - test </a:t>
            </a:r>
            <a:r>
              <a:rPr lang="sv-SE"/>
              <a:t>specifications - 108 (two variables with two options, three with three, one with four. Niot too horrible, but still a lot for one function. Let’s constraint it.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cb6de1a0b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 name="Google Shape;94;gecb6de1a0b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this process leaves you with all of these test specifications, abstract descriptions of test cases you could create. Each of those can lead to hundreds of concrete test cases. This is for ONE high-level function of your software. You clearly can’t try every one of those specifations. Which are important, then? Which should you take and instantiate as concrete test cases? This is something we will explore today. In short, (last)</a:t>
            </a:r>
            <a:endParaRPr/>
          </a:p>
        </p:txBody>
      </p:sp>
      <p:sp>
        <p:nvSpPr>
          <p:cNvPr id="95" name="Google Shape;95;gecb6de1a0b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cb6de1a0b_0_3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cb6de1a0b_0_3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narrow further. Can we apply any error constraints?</a:t>
            </a:r>
            <a:endParaRPr/>
          </a:p>
          <a:p>
            <a:pPr indent="0" lvl="0" marL="0" rtl="0" algn="l">
              <a:spcBef>
                <a:spcPts val="0"/>
              </a:spcBef>
              <a:spcAft>
                <a:spcPts val="0"/>
              </a:spcAft>
              <a:buNone/>
            </a:pPr>
            <a:r>
              <a:rPr lang="sv-SE"/>
              <a:t>- go over. Now, anything we can try just once and leave out after?</a:t>
            </a:r>
            <a:endParaRPr/>
          </a:p>
          <a:p>
            <a:pPr indent="0" lvl="0" marL="0" rtl="0" algn="l">
              <a:spcBef>
                <a:spcPts val="0"/>
              </a:spcBef>
              <a:spcAft>
                <a:spcPts val="0"/>
              </a:spcAft>
              <a:buNone/>
            </a:pPr>
            <a:r>
              <a:rPr lang="sv-SE"/>
              <a:t>- go over. How many tests now? 30! Much better shape, and down from our starting point of 108</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cb6de1a0b_0_3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cb6de1a0b_0_3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add a constraint. (go over quoted)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cb6de1a0b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cb6de1a0b_0_4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technique is called combinatorial interaction testing. It is complementary to the last approach. We take a pool of test specifications, possible filtered using category partition technique already, and the then try to identify a small pool of tests that cover all n-way (generally 2-way) feature interactions.</a:t>
            </a:r>
            <a:endParaRPr/>
          </a:p>
        </p:txBody>
      </p:sp>
      <p:sp>
        <p:nvSpPr>
          <p:cNvPr id="393" name="Google Shape;393;gecb6de1a0b_0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cb6de1a0b_0_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cb6de1a0b_0_4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a:t>
            </a:r>
            <a:r>
              <a:rPr lang="sv-SE"/>
              <a:t>he category-partition method allows the test designer to add constraints that limit growth in the number of combinations. This can be a reasonable approach when the constraints come naturally from the application domain, and eliminate many redundant combinations (like the “error” entries). It doesn’t work if you lack real constraints from the application domain,and  the test designer is forced to add arbitrary constraints whose sole purpose is to reduce the number of combinations. Consider the set of features that control the appearance of our web site, shown here on this slide.  Exhaustive enumeration produces 432 combinations, which is too many for one feature. WE could hypothesize some constraints, such as text only mode is  limited to phones, but radical reductions require adding several “single” and “property” constraints without any real rationale. So, what can we do with this? </a:t>
            </a:r>
            <a:endParaRPr/>
          </a:p>
        </p:txBody>
      </p:sp>
      <p:sp>
        <p:nvSpPr>
          <p:cNvPr id="400" name="Google Shape;400;gecb6de1a0b_0_4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cb6de1a0b_0_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cb6de1a0b_0_4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When it is reasonable to expect some potential interaction between features, but covering all combinations is impractical, a reasonable alternative is to cover all pairwise choice interactions instead of all possible interactions. One test case is a selection of values for each choice, so one test case can cover multiple PAIRS of choice interactions. We have already observed that the number of possible interactions is the product of the number of values for each choice, and that this product grows exponentially with the number of choices. It turns out that the number of combinations needed to cover all possible pairs of values grows only logarithmically with the number of choices — an enormous savings in effort. (last two points)</a:t>
            </a:r>
            <a:endParaRPr>
              <a:solidFill>
                <a:srgbClr val="4F4F4F"/>
              </a:solidFill>
            </a:endParaRPr>
          </a:p>
          <a:p>
            <a:pPr indent="0" lvl="0" marL="0" rtl="0" algn="l">
              <a:spcBef>
                <a:spcPts val="0"/>
              </a:spcBef>
              <a:spcAft>
                <a:spcPts val="0"/>
              </a:spcAft>
              <a:buNone/>
            </a:pPr>
            <a:r>
              <a:t/>
            </a:r>
            <a:endParaRPr/>
          </a:p>
        </p:txBody>
      </p:sp>
      <p:sp>
        <p:nvSpPr>
          <p:cNvPr id="409" name="Google Shape;409;gecb6de1a0b_0_4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cb6de1a0b_0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cb6de1a0b_0_4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look at an example of how we do this. Let’s say we can control how we display paragraphs in a document. We have three choices. (go over)</a:t>
            </a:r>
            <a:endParaRPr/>
          </a:p>
          <a:p>
            <a:pPr indent="0" lvl="0" marL="0" rtl="0" algn="l">
              <a:spcBef>
                <a:spcPts val="0"/>
              </a:spcBef>
              <a:spcAft>
                <a:spcPts val="0"/>
              </a:spcAft>
              <a:buNone/>
            </a:pPr>
            <a:r>
              <a:rPr lang="sv-SE"/>
              <a:t>SO, 2 * 2 * 3 = 12 possible combinations. Not too bad, but we can shrink this.</a:t>
            </a:r>
            <a:endParaRPr/>
          </a:p>
        </p:txBody>
      </p:sp>
      <p:sp>
        <p:nvSpPr>
          <p:cNvPr id="417" name="Google Shape;417;gecb6de1a0b_0_4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cb6de1a0b_0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cb6de1a0b_0_4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the enumerated list of all possible configurations. a large number of concrete test suites could be used to check each of these different configurations.Instead of checking all configurations we can look at only the 2-way (pairwise) combinations. This will reduce the total number of possible test suite configurations. (click) First we look at all the combinations of values between line spacing and indent selection. (go over) (click) Next we examine the combinations of values between indent selection and paragraph selection. (go over) (click) Finally we look at the combinations of values between line spacing and paragraph selection. (go over) You will notice then, that many of these overlap. </a:t>
            </a:r>
            <a:endParaRPr/>
          </a:p>
        </p:txBody>
      </p:sp>
      <p:sp>
        <p:nvSpPr>
          <p:cNvPr id="427" name="Google Shape;427;gecb6de1a0b_0_4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cb6de1a0b_0_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cb6de1a0b_0_4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By eliminating the configurations that repeat already tested pairwise combinations and some simple shuffling around you can create this array of 6 different configurations that covers all pairwise (2-way) combinations of input. This is what we call a covering array, a set of value selections for our choices that covers all - in this case - 2-way interactions. The goal of CIT is to create the smallest covering array we can. In this case, we can reduce from 12 down to 6 test specifications. In this small example it wasn't too difficult to create the pairwise covering array by hand, however when dealing with systems that thousands or even hundreds of configurations this is difficult. However, this not often something you do by hand and there are methods of generating small covering arrays that you can get, including tools from Microsoft, IBM, and others that attempt to generate covering arrays. However, today, let’s go through in more detail how you would do this yourself for small programs. </a:t>
            </a:r>
            <a:endParaRPr/>
          </a:p>
        </p:txBody>
      </p:sp>
      <p:sp>
        <p:nvSpPr>
          <p:cNvPr id="438" name="Google Shape;438;gecb6de1a0b_0_4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cb6de1a0b_0_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cb6de1a0b_0_5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take our website example again, and start with just three variables - Bandwidth mode, Screen size, and Fonts. Three variables, three values. In total, 27 test combinations. We can cover in fewer, though, as we just saw. (click) We can start with only the first two, bandwidth mode and fonts, the set of all pairs and the set of all combinations for that are the same, 3*3 = 9 combinations (go over). When we add the third parameter, screen size, generating all combinations requires combining each value class from screen size with every pair of bandwidth mode×fonts, a total of 27 combinations. However, if we are generating pairs of values from bandwidth mode, screen size, and fonts, we can add value classes of screen size to existing elements of bandwidth mode×font in a way that covers all the pairs of fonts×screen size and all the bandwidth mode×screensize without increasing the number of combinations at all. </a:t>
            </a:r>
            <a:r>
              <a:rPr lang="sv-SE">
                <a:solidFill>
                  <a:srgbClr val="4F4F4F"/>
                </a:solidFill>
              </a:rPr>
              <a:t> (click) </a:t>
            </a:r>
            <a:r>
              <a:rPr lang="sv-SE"/>
              <a:t>The key is that each combination of three elements contains three pairs, and by careful selecting values we can make each combination cover up to three different pairs (go over) (see if there are questions)</a:t>
            </a:r>
            <a:endParaRPr/>
          </a:p>
        </p:txBody>
      </p:sp>
      <p:sp>
        <p:nvSpPr>
          <p:cNvPr id="447" name="Google Shape;447;gecb6de1a0b_0_5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cb6de1a0b_0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cb6de1a0b_0_5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extend this now to the full set. Five choices. Two with four options, and three with three = 432 combinations, but we can do it in less. Again, start with two variables. Start with the ones with the most options. In this case, we have two with four choices (click) So, 16 combinations (4x4). (go over) Now, we want to add a third. The rest all have three values, so add any of those. We will add bandwidth mode (click) Here, we want to again try to match all combinations with the previous two. (go over). Now, there are fewer values for this variable, so you’ll notice some dashes. These are cases where we don’t really care what value we pick. We might need to fill in some of these later on, but for now, they could be any combination. (click) Now, we bring in the fourth, fonts. (click) Now, here we need to go back and fill in a “don’t care” for bandwidth mode to get a “mobile” interaction with minimal. Finally, we add that fifth, screen size (click) Here, we don’t need to set any more don’t care values to get all combinations in. So, we can do this in 16 tests. Way better than 432! We might still miss issues with higher-order feature interactions, but all 2-way interactions - which are the most common source of problems - will be caught this way.</a:t>
            </a:r>
            <a:endParaRPr/>
          </a:p>
        </p:txBody>
      </p:sp>
      <p:sp>
        <p:nvSpPr>
          <p:cNvPr id="458" name="Google Shape;458;gecb6de1a0b_0_5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cb6de1a0b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cb6de1a0b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ecb6de1a0b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cb6de1a0b_0_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cb6de1a0b_0_5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do one more example interactively. You are designing system-level tests for a web browser with multiple configuration options. You have extracted the following choices, with the following representative values for each: (go over) The full set of possible test specifications contains 144 options. Create a covering array of specifications that covers all pairwise value combinations in fewer test specifications. (hint: start with two variables with the most values and add additional variables one at a time)</a:t>
            </a:r>
            <a:endParaRPr/>
          </a:p>
          <a:p>
            <a:pPr indent="0" lvl="0" marL="0" rtl="0" algn="l">
              <a:spcBef>
                <a:spcPts val="0"/>
              </a:spcBef>
              <a:spcAft>
                <a:spcPts val="0"/>
              </a:spcAft>
              <a:buNone/>
            </a:pPr>
            <a:r>
              <a:t/>
            </a:r>
            <a:endParaRPr/>
          </a:p>
        </p:txBody>
      </p:sp>
      <p:sp>
        <p:nvSpPr>
          <p:cNvPr id="471" name="Google Shape;471;gecb6de1a0b_0_5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cb6de1a0b_0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cb6de1a0b_0_5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start with the two variables with three values (click) now add any of the two value ones , pop-ups (go over) (click) add-ons(click) attachs - need to fill in some of those values (click) forgeries, can do without filling anything (ask questions?)</a:t>
            </a:r>
            <a:endParaRPr/>
          </a:p>
          <a:p>
            <a:pPr indent="0" lvl="0" marL="0" rtl="0" algn="l">
              <a:spcBef>
                <a:spcPts val="0"/>
              </a:spcBef>
              <a:spcAft>
                <a:spcPts val="0"/>
              </a:spcAft>
              <a:buNone/>
            </a:pPr>
            <a:r>
              <a:rPr lang="sv-SE"/>
              <a:t>From 144 to 9 test cases. Yours might look a little different</a:t>
            </a:r>
            <a:endParaRPr/>
          </a:p>
        </p:txBody>
      </p:sp>
      <p:sp>
        <p:nvSpPr>
          <p:cNvPr id="481" name="Google Shape;481;gecb6de1a0b_0_5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cb6de1a0b_0_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cb6de1a0b_0_5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ecb6de1a0b_0_5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cb6de1a0b_0_5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cb6de1a0b_0_5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c7e02b7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c7e02b7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A key focus of this course has been on building customizable feature-rich systems, and we’ve talked about making features explicit in design and code, and separating and modularizing feature code. But a feature does not exist in a vacuum. Features interact in various ways, both in positive and intended ways, but also in critical and unplanned ways. Features are often expected to interact: to exchange information, to determine the behavior of other features, reuse the functionality of other features, and accomplish a task in cooperation. However, inadvertent interactions can cause unexpected and incorrect behaviors. Detecting and resolving unintended feature interactions is one of the key challenges of developing a complex system, and we want to design our test cases to</a:t>
            </a:r>
            <a:r>
              <a:rPr lang="sv-SE" sz="1100">
                <a:latin typeface="Arial"/>
                <a:ea typeface="Arial"/>
                <a:cs typeface="Arial"/>
                <a:sym typeface="Arial"/>
              </a:rPr>
              <a:t> examine critically important ferature interactions and have a high chance of detecting these interactions.	</a:t>
            </a:r>
            <a:endParaRPr/>
          </a:p>
        </p:txBody>
      </p:sp>
      <p:sp>
        <p:nvSpPr>
          <p:cNvPr id="112" name="Google Shape;112;g9c7e02b78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c7e02b78d_0_5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9c7e02b78d_0_5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A function that works perfectly well in isolation may exhibit inadvertent behavior when combined with other functions to perform a higher-level task. The problem is that, when these features are developed independently, it is difficult to predict their mutual interactions when combined. Typically, the behavior of the complete product is not easily deducible from understanding the features in isolation—we have to identify and understand their interactions during system-level testing.  </a:t>
            </a:r>
            <a:r>
              <a:rPr b="1" lang="sv-SE">
                <a:solidFill>
                  <a:srgbClr val="4F4F4F"/>
                </a:solidFill>
              </a:rPr>
              <a:t>An interaction between</a:t>
            </a:r>
            <a:r>
              <a:rPr lang="sv-SE">
                <a:solidFill>
                  <a:srgbClr val="4F4F4F"/>
                </a:solidFill>
              </a:rPr>
              <a:t> two or more features, subsystems, or classes is an emergent behavior that cannot be easily predicted from the behaviors associated with the individual features, subsystems or classes involved. An inadvertent interaction occurs when one functionality influences the behavior of another functionality in an unexpected way (regarding the expected execution path through the code, unexpected data changes, changes in timing, or other visible behavior). </a:t>
            </a:r>
            <a:r>
              <a:rPr b="1" lang="sv-SE">
                <a:solidFill>
                  <a:srgbClr val="4F4F4F"/>
                </a:solidFill>
              </a:rPr>
              <a:t>When we integrate</a:t>
            </a:r>
            <a:r>
              <a:rPr lang="sv-SE">
                <a:solidFill>
                  <a:srgbClr val="4F4F4F"/>
                </a:solidFill>
              </a:rPr>
              <a:t> lower-level components like different features, their interactions need to be coordinated, for example, by ordering their execution, synchronizing data access, defining precedence rules for who gets to take an action when, and including missing behavior. Our problem is to detect, manage, and resolve these (inadvertent) interactions. At a high-level, these interactions are triggered by the choices we make when testing. That’s why it’s important to think about the input variables and environment - we want to make sure we identify different ways to manipulate the system in a thorough manner and really trigger the potential ways that interactions can go wrong.</a:t>
            </a:r>
            <a:endParaRPr/>
          </a:p>
        </p:txBody>
      </p:sp>
      <p:sp>
        <p:nvSpPr>
          <p:cNvPr id="121" name="Google Shape;121;g9c7e02b78d_0_5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c7e02b78d_0_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c7e02b78d_0_6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an example, consider fire and flood control. In a building-automation system, feature FireControl activates sprinklers when sensors detect a fire, and feature FloodControl cuts off water supply when water is detected on the floor. Individually, both features operate as desired, but they interact in inadvertent and critical ways: When fire is detected, feature FireControl activates sprinklers; sub- sequently, feature FloodControl detects standing water, and turns off the water main; as a consequence, the building burns down. Clearly, the interaction between FireControl and FloodControl is undesired, and inadvertent in the sense that it is hard to predict when planning and implementing the involved features independently. Only when the interaction is known, we can take corresponding steps to manage or resolve it, in this case, for example, by giving explicit priority to feature FireControl over feature FloodControl, controled by some coordination code.</a:t>
            </a:r>
            <a:endParaRPr/>
          </a:p>
        </p:txBody>
      </p:sp>
      <p:sp>
        <p:nvSpPr>
          <p:cNvPr id="130" name="Google Shape;130;g9c7e02b78d_0_6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c7e02b78d_0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c7e02b78d_0_6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consider WordPress plug-ins. We have a plug-in that turns symbols into emoji. We also have a plugin that lets us insert a forecast widget into a post. Weather is activated using [:weather:]. However, :] is also an emoji. In isolation, each works really well. Each has been fully tested, and works as expected. When we combine them, we get unexpected behavior. The emoji plug-in activates first, turning :] into a smiling emoji. This then breaks the weather plug-in because it no longet sees the weather command. If the ordering was reversed, it would work just fine. However, these two plug-ins were developed independently and never tested together - why would they be? As a result, we get an unexpected interaction.</a:t>
            </a:r>
            <a:endParaRPr/>
          </a:p>
        </p:txBody>
      </p:sp>
      <p:sp>
        <p:nvSpPr>
          <p:cNvPr id="139" name="Google Shape;139;g9c7e02b78d_0_6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c7e02b78d_0_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c7e02b78d_0_6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promised memes, right? These illustrate pretty </a:t>
            </a:r>
            <a:r>
              <a:rPr lang="sv-SE"/>
              <a:t>succinctly</a:t>
            </a:r>
            <a:r>
              <a:rPr lang="sv-SE"/>
              <a:t> how features can interact in unexpected ways even after you test each in isloation. On the left, a perfectly functional door lock on a perfectly functional sliding door. In isolation, great. Combined, that lock doesn’t do a bit of good. On the right, two windows. Each would work on their own, but in combination, they block each other. This illustrates why unit testing is crucially important, but so is system-level testing. Unit testing will completely miss how these features interact. These examples show the breadth of possible feature interactions. Some feature interactions are undesired and inadvertent in the sense that they are hard to predict when planning and implementing features in isolation. Other feature interactions are desired and planned in advance. In any case, features need to be coordinated (more or less explicitly), and that may require additional coordination code to make them work together. That also means feature interactions may harm feature modularity, because, besides the fact that each feature has its own code, there is additional code that does not belong to a single feature, but to a combination.</a:t>
            </a:r>
            <a:endParaRPr/>
          </a:p>
        </p:txBody>
      </p:sp>
      <p:sp>
        <p:nvSpPr>
          <p:cNvPr id="148" name="Google Shape;148;g9c7e02b78d_0_6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65"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8.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github.com/microsoft/pict" TargetMode="External"/><Relationship Id="rId4" Type="http://schemas.openxmlformats.org/officeDocument/2006/relationships/hyperlink" Target="https://csrc.nist.gov/projects/automated-combinatorial-testing-for-software" TargetMode="External"/><Relationship Id="rId5" Type="http://schemas.openxmlformats.org/officeDocument/2006/relationships/hyperlink" Target="http://www.pairwise.org/tools.as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gif"/><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11:</a:t>
            </a:r>
            <a:r>
              <a:rPr lang="sv-SE" sz="3600"/>
              <a:t> </a:t>
            </a:r>
            <a:r>
              <a:rPr lang="sv-SE" sz="3000"/>
              <a:t>Testing of Feature Interactions</a:t>
            </a:r>
            <a:endParaRPr/>
          </a:p>
        </p:txBody>
      </p:sp>
      <p:sp>
        <p:nvSpPr>
          <p:cNvPr id="71" name="Google Shape;71;p1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TDA 594/DIT 593 - December 6,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0" name="Google Shape;160;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Selecting Test Specifications</a:t>
            </a:r>
            <a:endParaRPr/>
          </a:p>
        </p:txBody>
      </p:sp>
      <p:sp>
        <p:nvSpPr>
          <p:cNvPr id="161" name="Google Shape;161;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want to select </a:t>
            </a:r>
            <a:r>
              <a:rPr i="1" lang="sv-SE"/>
              <a:t>interesting</a:t>
            </a:r>
            <a:r>
              <a:rPr lang="sv-SE"/>
              <a:t> specifications. </a:t>
            </a:r>
            <a:endParaRPr/>
          </a:p>
          <a:p>
            <a:pPr indent="-393700" lvl="0" marL="457200" rtl="0" algn="l">
              <a:spcBef>
                <a:spcPts val="1000"/>
              </a:spcBef>
              <a:spcAft>
                <a:spcPts val="0"/>
              </a:spcAft>
              <a:buSzPts val="2600"/>
              <a:buChar char="•"/>
            </a:pPr>
            <a:r>
              <a:rPr b="1" lang="sv-SE"/>
              <a:t>Category-Partition Method</a:t>
            </a:r>
            <a:endParaRPr b="1"/>
          </a:p>
          <a:p>
            <a:pPr indent="-368300" lvl="1" marL="914400" rtl="0" algn="l">
              <a:spcBef>
                <a:spcPts val="500"/>
              </a:spcBef>
              <a:spcAft>
                <a:spcPts val="0"/>
              </a:spcAft>
              <a:buSzPts val="2200"/>
              <a:buChar char="•"/>
            </a:pPr>
            <a:r>
              <a:rPr lang="sv-SE"/>
              <a:t>Apply </a:t>
            </a:r>
            <a:r>
              <a:rPr b="1" lang="sv-SE"/>
              <a:t>constraints</a:t>
            </a:r>
            <a:r>
              <a:rPr lang="sv-SE"/>
              <a:t> to reduce the number of specifications.</a:t>
            </a:r>
            <a:endParaRPr/>
          </a:p>
          <a:p>
            <a:pPr indent="-393700" lvl="0" marL="457200" rtl="0" algn="l">
              <a:spcBef>
                <a:spcPts val="1000"/>
              </a:spcBef>
              <a:spcAft>
                <a:spcPts val="0"/>
              </a:spcAft>
              <a:buSzPts val="2600"/>
              <a:buChar char="•"/>
            </a:pPr>
            <a:r>
              <a:rPr b="1" lang="sv-SE"/>
              <a:t>Combinatorial Interaction Testing</a:t>
            </a:r>
            <a:endParaRPr b="1"/>
          </a:p>
          <a:p>
            <a:pPr indent="-368300" lvl="1" marL="914400" rtl="0" algn="l">
              <a:spcBef>
                <a:spcPts val="500"/>
              </a:spcBef>
              <a:spcAft>
                <a:spcPts val="0"/>
              </a:spcAft>
              <a:buSzPts val="2200"/>
              <a:buChar char="•"/>
            </a:pPr>
            <a:r>
              <a:rPr lang="sv-SE"/>
              <a:t>Identify a subset that covers all </a:t>
            </a:r>
            <a:r>
              <a:rPr b="1" lang="sv-SE"/>
              <a:t>interactions between pairs of choices</a:t>
            </a:r>
            <a:r>
              <a:rPr lang="sv-SE"/>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8" name="Google Shape;168;p2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Category-Partition Method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Category-Partition Method</a:t>
            </a:r>
            <a:endParaRPr/>
          </a:p>
        </p:txBody>
      </p:sp>
      <p:sp>
        <p:nvSpPr>
          <p:cNvPr id="174" name="Google Shape;174;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Creates a set of test specifications.</a:t>
            </a:r>
            <a:endParaRPr/>
          </a:p>
          <a:p>
            <a:pPr indent="-393700" lvl="0" marL="457200" rtl="0" algn="l">
              <a:spcBef>
                <a:spcPts val="1000"/>
              </a:spcBef>
              <a:spcAft>
                <a:spcPts val="0"/>
              </a:spcAft>
              <a:buSzPts val="2600"/>
              <a:buChar char="•"/>
            </a:pPr>
            <a:r>
              <a:rPr b="1" lang="sv-SE"/>
              <a:t>Choices</a:t>
            </a:r>
            <a:r>
              <a:rPr lang="sv-SE"/>
              <a:t>, </a:t>
            </a:r>
            <a:r>
              <a:rPr b="1" lang="sv-SE"/>
              <a:t>representative values</a:t>
            </a:r>
            <a:r>
              <a:rPr lang="sv-SE"/>
              <a:t>, and </a:t>
            </a:r>
            <a:r>
              <a:rPr b="1" lang="sv-SE"/>
              <a:t>constraints</a:t>
            </a:r>
            <a:r>
              <a:rPr lang="sv-SE"/>
              <a:t>.</a:t>
            </a:r>
            <a:endParaRPr/>
          </a:p>
          <a:p>
            <a:pPr indent="-368300" lvl="1" marL="914400" rtl="0" algn="l">
              <a:spcBef>
                <a:spcPts val="500"/>
              </a:spcBef>
              <a:spcAft>
                <a:spcPts val="0"/>
              </a:spcAft>
              <a:buSzPts val="2200"/>
              <a:buChar char="•"/>
            </a:pPr>
            <a:r>
              <a:rPr b="1" lang="sv-SE"/>
              <a:t>Choices: </a:t>
            </a:r>
            <a:r>
              <a:rPr lang="sv-SE"/>
              <a:t>What you can control when testing.</a:t>
            </a:r>
            <a:endParaRPr/>
          </a:p>
          <a:p>
            <a:pPr indent="-368300" lvl="1" marL="914400" rtl="0" algn="l">
              <a:spcBef>
                <a:spcPts val="500"/>
              </a:spcBef>
              <a:spcAft>
                <a:spcPts val="0"/>
              </a:spcAft>
              <a:buSzPts val="2200"/>
              <a:buChar char="•"/>
            </a:pPr>
            <a:r>
              <a:rPr b="1" lang="sv-SE"/>
              <a:t>Representative Values: </a:t>
            </a:r>
            <a:r>
              <a:rPr lang="sv-SE"/>
              <a:t>Logical options for each choice.</a:t>
            </a:r>
            <a:endParaRPr/>
          </a:p>
          <a:p>
            <a:pPr indent="-368300" lvl="1" marL="914400" rtl="0" algn="l">
              <a:spcBef>
                <a:spcPts val="500"/>
              </a:spcBef>
              <a:spcAft>
                <a:spcPts val="0"/>
              </a:spcAft>
              <a:buSzPts val="2200"/>
              <a:buChar char="•"/>
            </a:pPr>
            <a:r>
              <a:rPr b="1" lang="sv-SE"/>
              <a:t>Constraints:</a:t>
            </a:r>
            <a:r>
              <a:rPr lang="sv-SE"/>
              <a:t> Limit certain combinations of values.</a:t>
            </a:r>
            <a:endParaRPr/>
          </a:p>
          <a:p>
            <a:pPr indent="-393700" lvl="0" marL="457200" rtl="0" algn="l">
              <a:spcBef>
                <a:spcPts val="1000"/>
              </a:spcBef>
              <a:spcAft>
                <a:spcPts val="0"/>
              </a:spcAft>
              <a:buSzPts val="2600"/>
              <a:buChar char="•"/>
            </a:pPr>
            <a:r>
              <a:rPr lang="sv-SE"/>
              <a:t>Apply more constraints to further limit set.</a:t>
            </a:r>
            <a:endParaRPr/>
          </a:p>
        </p:txBody>
      </p:sp>
      <p:sp>
        <p:nvSpPr>
          <p:cNvPr id="175" name="Google Shape;175;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Identify Choices</a:t>
            </a:r>
            <a:endParaRPr sz="3000"/>
          </a:p>
        </p:txBody>
      </p:sp>
      <p:sp>
        <p:nvSpPr>
          <p:cNvPr id="181" name="Google Shape;181;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Examine parameters of function.</a:t>
            </a:r>
            <a:endParaRPr/>
          </a:p>
          <a:p>
            <a:pPr indent="-368300" lvl="1" marL="914400" marR="0" rtl="0" algn="l">
              <a:lnSpc>
                <a:spcPct val="100000"/>
              </a:lnSpc>
              <a:spcBef>
                <a:spcPts val="0"/>
              </a:spcBef>
              <a:spcAft>
                <a:spcPts val="0"/>
              </a:spcAft>
              <a:buSzPts val="2200"/>
              <a:buChar char="•"/>
            </a:pPr>
            <a:r>
              <a:rPr i="1" lang="sv-SE"/>
              <a:t>Direct input</a:t>
            </a:r>
            <a:r>
              <a:rPr lang="sv-SE"/>
              <a:t>, </a:t>
            </a:r>
            <a:r>
              <a:rPr i="1" lang="sv-SE"/>
              <a:t>environmental parameters (i.e., databases)</a:t>
            </a:r>
            <a:r>
              <a:rPr lang="sv-SE"/>
              <a:t>, and </a:t>
            </a:r>
            <a:r>
              <a:rPr i="1" lang="sv-SE"/>
              <a:t>configuration options</a:t>
            </a:r>
            <a:r>
              <a:rPr lang="sv-SE"/>
              <a:t>.</a:t>
            </a:r>
            <a:endParaRPr/>
          </a:p>
          <a:p>
            <a:pPr indent="-393700" lvl="0" marL="457200" marR="0" rtl="0" algn="l">
              <a:lnSpc>
                <a:spcPct val="100000"/>
              </a:lnSpc>
              <a:spcBef>
                <a:spcPts val="0"/>
              </a:spcBef>
              <a:spcAft>
                <a:spcPts val="0"/>
              </a:spcAft>
              <a:buSzPts val="2600"/>
              <a:buChar char="•"/>
            </a:pPr>
            <a:r>
              <a:rPr lang="sv-SE"/>
              <a:t>Identify characteristics of each parameter.</a:t>
            </a:r>
            <a:endParaRPr/>
          </a:p>
          <a:p>
            <a:pPr indent="-368300" lvl="1" marL="914400" marR="0" rtl="0" algn="l">
              <a:lnSpc>
                <a:spcPct val="100000"/>
              </a:lnSpc>
              <a:spcBef>
                <a:spcPts val="0"/>
              </a:spcBef>
              <a:spcAft>
                <a:spcPts val="0"/>
              </a:spcAft>
              <a:buSzPts val="2200"/>
              <a:buChar char="•"/>
            </a:pPr>
            <a:r>
              <a:rPr lang="sv-SE"/>
              <a:t>What aspects influence outcome? (</a:t>
            </a:r>
            <a:r>
              <a:rPr b="1" lang="sv-SE"/>
              <a:t>the choices</a:t>
            </a:r>
            <a:r>
              <a:rPr lang="sv-SE"/>
              <a:t>)</a:t>
            </a:r>
            <a:endParaRPr/>
          </a:p>
          <a:p>
            <a:pPr indent="-393700" lvl="0" marL="457200" marR="0" rtl="0" algn="l">
              <a:lnSpc>
                <a:spcPct val="100000"/>
              </a:lnSpc>
              <a:spcBef>
                <a:spcPts val="0"/>
              </a:spcBef>
              <a:spcAft>
                <a:spcPts val="0"/>
              </a:spcAft>
              <a:buSzPts val="2600"/>
              <a:buChar char="•"/>
            </a:pPr>
            <a:r>
              <a:rPr b="1" lang="sv-SE"/>
              <a:t>Choices</a:t>
            </a:r>
            <a:r>
              <a:rPr lang="sv-SE"/>
              <a:t> are also called </a:t>
            </a:r>
            <a:r>
              <a:rPr b="1" i="1" lang="sv-SE"/>
              <a:t>categories</a:t>
            </a:r>
            <a:r>
              <a:rPr b="1" lang="sv-SE"/>
              <a:t> </a:t>
            </a:r>
            <a:r>
              <a:rPr lang="sv-SE"/>
              <a:t>if you look up category-partition method.</a:t>
            </a:r>
            <a:endParaRPr/>
          </a:p>
        </p:txBody>
      </p:sp>
      <p:sp>
        <p:nvSpPr>
          <p:cNvPr id="182" name="Google Shape;182;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188" name="Google Shape;188;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a:t>
            </a:r>
            <a:r>
              <a:rPr lang="sv-SE"/>
              <a:t>function library</a:t>
            </a:r>
            <a:r>
              <a:rPr lang="sv-SE"/>
              <a:t> related to Sets:</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void insert(Set set, Object obj)</a:t>
            </a:r>
            <a:endParaRPr>
              <a:latin typeface="Consolas"/>
              <a:ea typeface="Consolas"/>
              <a:cs typeface="Consolas"/>
              <a:sym typeface="Consolas"/>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Boolean find(Set set, Object obj)</a:t>
            </a:r>
            <a:endParaRPr>
              <a:latin typeface="Consolas"/>
              <a:ea typeface="Consolas"/>
              <a:cs typeface="Consolas"/>
              <a:sym typeface="Consolas"/>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void delete(Set set, Object obj)</a:t>
            </a:r>
            <a:endParaRPr>
              <a:latin typeface="Consolas"/>
              <a:ea typeface="Consolas"/>
              <a:cs typeface="Consolas"/>
              <a:sym typeface="Consolas"/>
            </a:endParaRPr>
          </a:p>
          <a:p>
            <a:pPr indent="-393700" lvl="0" marL="457200" rtl="0" algn="l">
              <a:spcBef>
                <a:spcPts val="1000"/>
              </a:spcBef>
              <a:spcAft>
                <a:spcPts val="0"/>
              </a:spcAft>
              <a:buSzPts val="2600"/>
              <a:buChar char="●"/>
            </a:pPr>
            <a:r>
              <a:rPr lang="sv-SE"/>
              <a:t>We want to write tests for these three functions.</a:t>
            </a:r>
            <a:endParaRPr/>
          </a:p>
        </p:txBody>
      </p:sp>
      <p:sp>
        <p:nvSpPr>
          <p:cNvPr id="189" name="Google Shape;189;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6" name="Google Shape;196;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197" name="Google Shape;197;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a:latin typeface="Consolas"/>
              <a:ea typeface="Consolas"/>
              <a:cs typeface="Consolas"/>
              <a:sym typeface="Consolas"/>
            </a:endParaRPr>
          </a:p>
          <a:p>
            <a:pPr indent="-393700" lvl="0" marL="457200" rtl="0" algn="l">
              <a:spcBef>
                <a:spcPts val="1000"/>
              </a:spcBef>
              <a:spcAft>
                <a:spcPts val="0"/>
              </a:spcAft>
              <a:buSzPts val="2600"/>
              <a:buChar char="•"/>
            </a:pPr>
            <a:r>
              <a:rPr lang="sv-SE"/>
              <a:t>What are our choices?</a:t>
            </a:r>
            <a:endParaRPr/>
          </a:p>
        </p:txBody>
      </p:sp>
      <p:sp>
        <p:nvSpPr>
          <p:cNvPr id="198" name="Google Shape;198;p26"/>
          <p:cNvSpPr/>
          <p:nvPr/>
        </p:nvSpPr>
        <p:spPr>
          <a:xfrm>
            <a:off x="6592925" y="1413300"/>
            <a:ext cx="2314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300"/>
              <a:t>Identify an Independently Testable Function</a:t>
            </a:r>
            <a:endParaRPr b="1" sz="1300"/>
          </a:p>
        </p:txBody>
      </p:sp>
      <p:sp>
        <p:nvSpPr>
          <p:cNvPr id="199" name="Google Shape;199;p26"/>
          <p:cNvSpPr/>
          <p:nvPr/>
        </p:nvSpPr>
        <p:spPr>
          <a:xfrm>
            <a:off x="5473801" y="2007700"/>
            <a:ext cx="21336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
        <p:nvSpPr>
          <p:cNvPr id="200" name="Google Shape;200;p26"/>
          <p:cNvSpPr txBox="1"/>
          <p:nvPr/>
        </p:nvSpPr>
        <p:spPr>
          <a:xfrm>
            <a:off x="1244250" y="2558600"/>
            <a:ext cx="50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1" name="Google Shape;201;p26"/>
          <p:cNvSpPr txBox="1"/>
          <p:nvPr/>
        </p:nvSpPr>
        <p:spPr>
          <a:xfrm>
            <a:off x="3416350" y="2602100"/>
            <a:ext cx="5593800" cy="2185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sv-SE" sz="2000"/>
              <a:t>Parameter:</a:t>
            </a:r>
            <a:r>
              <a:rPr lang="sv-SE" sz="2000"/>
              <a:t> set</a:t>
            </a:r>
            <a:endParaRPr sz="2000"/>
          </a:p>
          <a:p>
            <a:pPr indent="-342900" lvl="1" marL="914400" rtl="0" algn="l">
              <a:spcBef>
                <a:spcPts val="0"/>
              </a:spcBef>
              <a:spcAft>
                <a:spcPts val="0"/>
              </a:spcAft>
              <a:buClr>
                <a:srgbClr val="0000FF"/>
              </a:buClr>
              <a:buSzPts val="1800"/>
              <a:buChar char="○"/>
            </a:pPr>
            <a:r>
              <a:rPr b="1" lang="sv-SE" sz="1800">
                <a:solidFill>
                  <a:srgbClr val="0000FF"/>
                </a:solidFill>
              </a:rPr>
              <a:t>Choice 1:</a:t>
            </a:r>
            <a:r>
              <a:rPr lang="sv-SE" sz="1800">
                <a:solidFill>
                  <a:srgbClr val="0000FF"/>
                </a:solidFill>
              </a:rPr>
              <a:t> How many items are in the set? (performance may degrade with larger sets)</a:t>
            </a:r>
            <a:endParaRPr sz="1800">
              <a:solidFill>
                <a:srgbClr val="0000FF"/>
              </a:solidFill>
            </a:endParaRPr>
          </a:p>
          <a:p>
            <a:pPr indent="-355600" lvl="0" marL="457200" rtl="0" algn="l">
              <a:spcBef>
                <a:spcPts val="0"/>
              </a:spcBef>
              <a:spcAft>
                <a:spcPts val="0"/>
              </a:spcAft>
              <a:buSzPts val="2000"/>
              <a:buChar char="●"/>
            </a:pPr>
            <a:r>
              <a:rPr b="1" lang="sv-SE" sz="2000"/>
              <a:t>Parameter:</a:t>
            </a:r>
            <a:r>
              <a:rPr lang="sv-SE" sz="2000"/>
              <a:t> obj</a:t>
            </a:r>
            <a:endParaRPr sz="2000"/>
          </a:p>
          <a:p>
            <a:pPr indent="-342900" lvl="1" marL="914400" rtl="0" algn="l">
              <a:spcBef>
                <a:spcPts val="0"/>
              </a:spcBef>
              <a:spcAft>
                <a:spcPts val="0"/>
              </a:spcAft>
              <a:buClr>
                <a:srgbClr val="0000FF"/>
              </a:buClr>
              <a:buSzPts val="1800"/>
              <a:buChar char="○"/>
            </a:pPr>
            <a:r>
              <a:rPr b="1" lang="sv-SE" sz="1800">
                <a:solidFill>
                  <a:srgbClr val="0000FF"/>
                </a:solidFill>
              </a:rPr>
              <a:t>Choice 2: </a:t>
            </a:r>
            <a:r>
              <a:rPr lang="sv-SE" sz="1800">
                <a:solidFill>
                  <a:srgbClr val="0000FF"/>
                </a:solidFill>
              </a:rPr>
              <a:t>Is obj already in the set?</a:t>
            </a:r>
            <a:endParaRPr sz="1800">
              <a:solidFill>
                <a:srgbClr val="0000FF"/>
              </a:solidFill>
            </a:endParaRPr>
          </a:p>
          <a:p>
            <a:pPr indent="-342900" lvl="1" marL="914400" rtl="0" algn="l">
              <a:spcBef>
                <a:spcPts val="0"/>
              </a:spcBef>
              <a:spcAft>
                <a:spcPts val="0"/>
              </a:spcAft>
              <a:buClr>
                <a:srgbClr val="0000FF"/>
              </a:buClr>
              <a:buSzPts val="1800"/>
              <a:buChar char="○"/>
            </a:pPr>
            <a:r>
              <a:rPr b="1" lang="sv-SE" sz="1800">
                <a:solidFill>
                  <a:srgbClr val="0000FF"/>
                </a:solidFill>
              </a:rPr>
              <a:t>Choice 3:</a:t>
            </a:r>
            <a:r>
              <a:rPr lang="sv-SE" sz="1800">
                <a:solidFill>
                  <a:srgbClr val="0000FF"/>
                </a:solidFill>
              </a:rPr>
              <a:t> Is the object valid? (e.g., not null)?</a:t>
            </a:r>
            <a:endParaRPr sz="1800">
              <a:solidFill>
                <a:srgbClr val="0000FF"/>
              </a:solidFill>
            </a:endParaRPr>
          </a:p>
        </p:txBody>
      </p:sp>
      <p:sp>
        <p:nvSpPr>
          <p:cNvPr id="202" name="Google Shape;202;p26"/>
          <p:cNvSpPr txBox="1"/>
          <p:nvPr/>
        </p:nvSpPr>
        <p:spPr>
          <a:xfrm>
            <a:off x="246725" y="2429400"/>
            <a:ext cx="3416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latin typeface="Consolas"/>
                <a:ea typeface="Consolas"/>
                <a:cs typeface="Consolas"/>
                <a:sym typeface="Consolas"/>
              </a:rPr>
              <a:t>@Test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public void testInsert()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Set up the existing set, </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 either empty or with </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 existing items</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Set target = new Set(</a:t>
            </a:r>
            <a:r>
              <a:rPr b="1" lang="sv-SE">
                <a:solidFill>
                  <a:srgbClr val="FF0000"/>
                </a:solidFill>
                <a:latin typeface="Consolas"/>
                <a:ea typeface="Consolas"/>
                <a:cs typeface="Consolas"/>
                <a:sym typeface="Consolas"/>
              </a:rPr>
              <a:t>...</a:t>
            </a:r>
            <a:r>
              <a:rPr lang="sv-SE">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Insert an object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insert(target, </a:t>
            </a:r>
            <a:r>
              <a:rPr b="1" lang="sv-SE">
                <a:solidFill>
                  <a:srgbClr val="FF0000"/>
                </a:solidFill>
                <a:latin typeface="Consolas"/>
                <a:ea typeface="Consolas"/>
                <a:cs typeface="Consolas"/>
                <a:sym typeface="Consolas"/>
              </a:rPr>
              <a:t>...</a:t>
            </a:r>
            <a:r>
              <a:rPr lang="sv-SE">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Check the result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b="1" lang="sv-SE">
                <a:solidFill>
                  <a:srgbClr val="FF0000"/>
                </a:solidFill>
                <a:latin typeface="Consolas"/>
                <a:ea typeface="Consolas"/>
                <a:cs typeface="Consolas"/>
                <a:sym typeface="Consolas"/>
              </a:rPr>
              <a:t>assert...</a:t>
            </a:r>
            <a:endParaRPr b="1">
              <a:solidFill>
                <a:srgbClr val="FF0000"/>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Representative Values</a:t>
            </a:r>
            <a:endParaRPr/>
          </a:p>
        </p:txBody>
      </p:sp>
      <p:sp>
        <p:nvSpPr>
          <p:cNvPr id="208" name="Google Shape;208;p27"/>
          <p:cNvSpPr txBox="1"/>
          <p:nvPr>
            <p:ph idx="1" type="body"/>
          </p:nvPr>
        </p:nvSpPr>
        <p:spPr>
          <a:xfrm>
            <a:off x="468900" y="1282400"/>
            <a:ext cx="63921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Many values can be selected for each choice.</a:t>
            </a:r>
            <a:endParaRPr sz="2200"/>
          </a:p>
          <a:p>
            <a:pPr indent="-368300" lvl="0" marL="457200" rtl="0" algn="l">
              <a:spcBef>
                <a:spcPts val="1000"/>
              </a:spcBef>
              <a:spcAft>
                <a:spcPts val="0"/>
              </a:spcAft>
              <a:buSzPts val="2200"/>
              <a:buChar char="•"/>
            </a:pPr>
            <a:r>
              <a:rPr lang="sv-SE" sz="2200"/>
              <a:t>Partition each choice into </a:t>
            </a:r>
            <a:r>
              <a:rPr i="1" lang="sv-SE" sz="2200"/>
              <a:t>types of values</a:t>
            </a:r>
            <a:r>
              <a:rPr lang="sv-SE" sz="2200"/>
              <a:t>.</a:t>
            </a:r>
            <a:endParaRPr sz="2200"/>
          </a:p>
          <a:p>
            <a:pPr indent="-342900" lvl="1" marL="914400" rtl="0" algn="l">
              <a:spcBef>
                <a:spcPts val="500"/>
              </a:spcBef>
              <a:spcAft>
                <a:spcPts val="0"/>
              </a:spcAft>
              <a:buSzPts val="1800"/>
              <a:buChar char="•"/>
            </a:pPr>
            <a:r>
              <a:rPr lang="sv-SE" sz="1800"/>
              <a:t>Consider all outcomes of function.</a:t>
            </a:r>
            <a:endParaRPr sz="1800"/>
          </a:p>
          <a:p>
            <a:pPr indent="-342900" lvl="1" marL="914400" rtl="0" algn="l">
              <a:spcBef>
                <a:spcPts val="500"/>
              </a:spcBef>
              <a:spcAft>
                <a:spcPts val="0"/>
              </a:spcAft>
              <a:buSzPts val="1800"/>
              <a:buChar char="•"/>
            </a:pPr>
            <a:r>
              <a:rPr lang="sv-SE" sz="1800"/>
              <a:t>Consider logical ranges or groupings.</a:t>
            </a:r>
            <a:endParaRPr sz="1800"/>
          </a:p>
          <a:p>
            <a:pPr indent="-368300" lvl="0" marL="457200" rtl="0" algn="l">
              <a:spcBef>
                <a:spcPts val="1000"/>
              </a:spcBef>
              <a:spcAft>
                <a:spcPts val="0"/>
              </a:spcAft>
              <a:buSzPts val="2200"/>
              <a:buChar char="•"/>
            </a:pPr>
            <a:r>
              <a:rPr lang="sv-SE" sz="2200"/>
              <a:t>A test specification is a selection of values for all choices.</a:t>
            </a:r>
            <a:endParaRPr sz="2200"/>
          </a:p>
          <a:p>
            <a:pPr indent="-342900" lvl="1" marL="914400" rtl="0" algn="l">
              <a:spcBef>
                <a:spcPts val="500"/>
              </a:spcBef>
              <a:spcAft>
                <a:spcPts val="0"/>
              </a:spcAft>
              <a:buSzPts val="1800"/>
              <a:buChar char="•"/>
            </a:pPr>
            <a:r>
              <a:rPr lang="sv-SE" sz="1800"/>
              <a:t>Concrete test case fills values for each abstract selection.</a:t>
            </a:r>
            <a:endParaRPr sz="1800"/>
          </a:p>
        </p:txBody>
      </p:sp>
      <p:sp>
        <p:nvSpPr>
          <p:cNvPr id="209" name="Google Shape;20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10" name="Google Shape;210;p27"/>
          <p:cNvPicPr preferRelativeResize="0"/>
          <p:nvPr/>
        </p:nvPicPr>
        <p:blipFill>
          <a:blip r:embed="rId3">
            <a:alphaModFix/>
          </a:blip>
          <a:stretch>
            <a:fillRect/>
          </a:stretch>
        </p:blipFill>
        <p:spPr>
          <a:xfrm>
            <a:off x="6776975" y="1459750"/>
            <a:ext cx="2177800" cy="28329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7" name="Google Shape;217;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18" name="Google Shape;218;p28"/>
          <p:cNvSpPr txBox="1"/>
          <p:nvPr>
            <p:ph idx="1" type="body"/>
          </p:nvPr>
        </p:nvSpPr>
        <p:spPr>
          <a:xfrm>
            <a:off x="468900" y="1282400"/>
            <a:ext cx="6462000" cy="54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b="1" sz="1800"/>
          </a:p>
          <a:p>
            <a:pPr indent="0" lvl="0" marL="0" rtl="0" algn="l">
              <a:spcBef>
                <a:spcPts val="1000"/>
              </a:spcBef>
              <a:spcAft>
                <a:spcPts val="0"/>
              </a:spcAft>
              <a:buNone/>
            </a:pPr>
            <a:r>
              <a:t/>
            </a:r>
            <a:endParaRPr b="1" sz="1400"/>
          </a:p>
          <a:p>
            <a:pPr indent="0" lvl="0" marL="0" rtl="0" algn="l">
              <a:spcBef>
                <a:spcPts val="1000"/>
              </a:spcBef>
              <a:spcAft>
                <a:spcPts val="0"/>
              </a:spcAft>
              <a:buNone/>
            </a:pPr>
            <a:r>
              <a:rPr b="1" lang="sv-SE" sz="1400"/>
              <a:t>Parameter: set</a:t>
            </a:r>
            <a:endParaRPr b="1" sz="1400"/>
          </a:p>
          <a:p>
            <a:pPr indent="-317500" lvl="0" marL="457200" rtl="0" algn="l">
              <a:spcBef>
                <a:spcPts val="1000"/>
              </a:spcBef>
              <a:spcAft>
                <a:spcPts val="0"/>
              </a:spcAft>
              <a:buClr>
                <a:srgbClr val="0000FF"/>
              </a:buClr>
              <a:buSzPts val="1400"/>
              <a:buChar char="•"/>
            </a:pPr>
            <a:r>
              <a:rPr b="1" lang="sv-SE" sz="1400">
                <a:solidFill>
                  <a:srgbClr val="0000FF"/>
                </a:solidFill>
              </a:rPr>
              <a:t>Choice:</a:t>
            </a:r>
            <a:r>
              <a:rPr lang="sv-SE" sz="1400">
                <a:solidFill>
                  <a:srgbClr val="0000FF"/>
                </a:solidFill>
              </a:rPr>
              <a:t> </a:t>
            </a:r>
            <a:r>
              <a:rPr lang="sv-SE" sz="1400">
                <a:solidFill>
                  <a:srgbClr val="0000FF"/>
                </a:solidFill>
              </a:rPr>
              <a:t>How many items are in the set?</a:t>
            </a:r>
            <a:endParaRPr sz="1400">
              <a:solidFill>
                <a:srgbClr val="0000FF"/>
              </a:solidFill>
            </a:endParaRPr>
          </a:p>
          <a:p>
            <a:pPr indent="-317500" lvl="1" marL="914400" rtl="0" algn="l">
              <a:spcBef>
                <a:spcPts val="500"/>
              </a:spcBef>
              <a:spcAft>
                <a:spcPts val="0"/>
              </a:spcAft>
              <a:buSzPts val="1400"/>
              <a:buChar char="•"/>
            </a:pPr>
            <a:r>
              <a:rPr b="1" lang="sv-SE" sz="1400"/>
              <a:t>Representative Values:</a:t>
            </a:r>
            <a:endParaRPr b="1" sz="1400"/>
          </a:p>
          <a:p>
            <a:pPr indent="-317500" lvl="2" marL="1371600" rtl="0" algn="l">
              <a:spcBef>
                <a:spcPts val="500"/>
              </a:spcBef>
              <a:spcAft>
                <a:spcPts val="0"/>
              </a:spcAft>
              <a:buSzPts val="1400"/>
              <a:buChar char="•"/>
            </a:pPr>
            <a:r>
              <a:rPr lang="sv-SE" sz="1400"/>
              <a:t>Empty Set</a:t>
            </a:r>
            <a:endParaRPr sz="1400"/>
          </a:p>
          <a:p>
            <a:pPr indent="-317500" lvl="2" marL="1371600" rtl="0" algn="l">
              <a:spcBef>
                <a:spcPts val="500"/>
              </a:spcBef>
              <a:spcAft>
                <a:spcPts val="0"/>
              </a:spcAft>
              <a:buSzPts val="1400"/>
              <a:buChar char="•"/>
            </a:pPr>
            <a:r>
              <a:rPr lang="sv-SE" sz="1400"/>
              <a:t>Set with 1 item</a:t>
            </a:r>
            <a:endParaRPr sz="1400"/>
          </a:p>
          <a:p>
            <a:pPr indent="-317500" lvl="2" marL="1371600" rtl="0" algn="l">
              <a:spcBef>
                <a:spcPts val="500"/>
              </a:spcBef>
              <a:spcAft>
                <a:spcPts val="0"/>
              </a:spcAft>
              <a:buSzPts val="1400"/>
              <a:buChar char="•"/>
            </a:pPr>
            <a:r>
              <a:rPr lang="sv-SE" sz="1400"/>
              <a:t>Set with 10 items</a:t>
            </a:r>
            <a:endParaRPr sz="1400"/>
          </a:p>
          <a:p>
            <a:pPr indent="-317500" lvl="2" marL="1371600" rtl="0" algn="l">
              <a:spcBef>
                <a:spcPts val="500"/>
              </a:spcBef>
              <a:spcAft>
                <a:spcPts val="0"/>
              </a:spcAft>
              <a:buSzPts val="1400"/>
              <a:buChar char="•"/>
            </a:pPr>
            <a:r>
              <a:rPr lang="sv-SE" sz="1400"/>
              <a:t>Set with 10000 items</a:t>
            </a:r>
            <a:endParaRPr sz="1400"/>
          </a:p>
        </p:txBody>
      </p:sp>
      <p:sp>
        <p:nvSpPr>
          <p:cNvPr id="219" name="Google Shape;219;p28"/>
          <p:cNvSpPr/>
          <p:nvPr/>
        </p:nvSpPr>
        <p:spPr>
          <a:xfrm>
            <a:off x="6697250" y="1367000"/>
            <a:ext cx="2248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220" name="Google Shape;220;p28"/>
          <p:cNvSpPr txBox="1"/>
          <p:nvPr/>
        </p:nvSpPr>
        <p:spPr>
          <a:xfrm>
            <a:off x="4740450" y="1920027"/>
            <a:ext cx="4021800" cy="306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sv-SE">
                <a:solidFill>
                  <a:schemeClr val="dk1"/>
                </a:solidFill>
              </a:rPr>
              <a:t>Parameter: obj</a:t>
            </a:r>
            <a:endParaRPr b="1">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a:t>
            </a:r>
            <a:r>
              <a:rPr lang="sv-SE">
                <a:solidFill>
                  <a:srgbClr val="0000FF"/>
                </a:solidFill>
              </a:rPr>
              <a:t> Is the object already in the set?</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obj already in set</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obj not in set</a:t>
            </a:r>
            <a:endParaRPr>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 </a:t>
            </a:r>
            <a:r>
              <a:rPr lang="sv-SE">
                <a:solidFill>
                  <a:srgbClr val="0000FF"/>
                </a:solidFill>
              </a:rPr>
              <a:t>Is the object valid?</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Valid obj</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Null obj</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Test Case Specifications</a:t>
            </a:r>
            <a:endParaRPr/>
          </a:p>
        </p:txBody>
      </p:sp>
      <p:sp>
        <p:nvSpPr>
          <p:cNvPr id="226" name="Google Shape;226;p29"/>
          <p:cNvSpPr txBox="1"/>
          <p:nvPr>
            <p:ph idx="1" type="body"/>
          </p:nvPr>
        </p:nvSpPr>
        <p:spPr>
          <a:xfrm>
            <a:off x="468897" y="1282400"/>
            <a:ext cx="54495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Test specification = selection a values for each choice.</a:t>
            </a:r>
            <a:endParaRPr/>
          </a:p>
          <a:p>
            <a:pPr indent="-393700" lvl="0" marL="457200" marR="0" rtl="0" algn="l">
              <a:lnSpc>
                <a:spcPct val="100000"/>
              </a:lnSpc>
              <a:spcBef>
                <a:spcPts val="0"/>
              </a:spcBef>
              <a:spcAft>
                <a:spcPts val="0"/>
              </a:spcAft>
              <a:buSzPts val="2600"/>
              <a:buChar char="•"/>
            </a:pPr>
            <a:r>
              <a:rPr b="1" lang="sv-SE"/>
              <a:t>Constraints</a:t>
            </a:r>
            <a:r>
              <a:rPr lang="sv-SE"/>
              <a:t> limit number of specifications.</a:t>
            </a:r>
            <a:endParaRPr/>
          </a:p>
          <a:p>
            <a:pPr indent="-381000" lvl="1" marL="914400" marR="0" rtl="0" algn="l">
              <a:lnSpc>
                <a:spcPct val="100000"/>
              </a:lnSpc>
              <a:spcBef>
                <a:spcPts val="0"/>
              </a:spcBef>
              <a:spcAft>
                <a:spcPts val="0"/>
              </a:spcAft>
              <a:buSzPts val="2400"/>
              <a:buChar char="•"/>
            </a:pPr>
            <a:r>
              <a:rPr lang="sv-SE" sz="2400"/>
              <a:t>Eliminate impossible pairings.</a:t>
            </a:r>
            <a:endParaRPr sz="2400"/>
          </a:p>
          <a:p>
            <a:pPr indent="-381000" lvl="1" marL="914400" marR="0" rtl="0" algn="l">
              <a:lnSpc>
                <a:spcPct val="100000"/>
              </a:lnSpc>
              <a:spcBef>
                <a:spcPts val="0"/>
              </a:spcBef>
              <a:spcAft>
                <a:spcPts val="0"/>
              </a:spcAft>
              <a:buSzPts val="2400"/>
              <a:buChar char="•"/>
            </a:pPr>
            <a:r>
              <a:rPr lang="sv-SE" sz="2400"/>
              <a:t>Remove unnecessary options.</a:t>
            </a:r>
            <a:endParaRPr sz="2400"/>
          </a:p>
          <a:p>
            <a:pPr indent="-381000" lvl="1" marL="914400" marR="0" rtl="0" algn="l">
              <a:lnSpc>
                <a:spcPct val="100000"/>
              </a:lnSpc>
              <a:spcBef>
                <a:spcPts val="0"/>
              </a:spcBef>
              <a:spcAft>
                <a:spcPts val="0"/>
              </a:spcAft>
              <a:buSzPts val="2400"/>
              <a:buChar char="•"/>
            </a:pPr>
            <a:r>
              <a:rPr lang="sv-SE" sz="2400"/>
              <a:t>Choose a subset to turn into concrete tests.</a:t>
            </a:r>
            <a:endParaRPr sz="2400"/>
          </a:p>
        </p:txBody>
      </p:sp>
      <p:sp>
        <p:nvSpPr>
          <p:cNvPr id="227" name="Google Shape;227;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8" name="Google Shape;228;p29"/>
          <p:cNvSpPr/>
          <p:nvPr/>
        </p:nvSpPr>
        <p:spPr>
          <a:xfrm>
            <a:off x="6509900" y="2057463"/>
            <a:ext cx="2315100" cy="9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7776</a:t>
            </a:r>
            <a:r>
              <a:rPr b="1" lang="sv-SE" sz="2400"/>
              <a:t> tests (all combinations)</a:t>
            </a:r>
            <a:endParaRPr b="1" sz="2400"/>
          </a:p>
        </p:txBody>
      </p:sp>
      <p:sp>
        <p:nvSpPr>
          <p:cNvPr id="229" name="Google Shape;229;p29"/>
          <p:cNvSpPr/>
          <p:nvPr/>
        </p:nvSpPr>
        <p:spPr>
          <a:xfrm>
            <a:off x="6531500" y="3421875"/>
            <a:ext cx="2271900" cy="9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400"/>
              <a:t>40</a:t>
            </a:r>
            <a:r>
              <a:rPr b="1" lang="sv-SE" sz="2400"/>
              <a:t> tests (after constraints)</a:t>
            </a:r>
            <a:endParaRPr b="1" sz="2400"/>
          </a:p>
        </p:txBody>
      </p:sp>
      <p:cxnSp>
        <p:nvCxnSpPr>
          <p:cNvPr id="230" name="Google Shape;230;p29"/>
          <p:cNvCxnSpPr>
            <a:stCxn id="228" idx="2"/>
            <a:endCxn id="229" idx="0"/>
          </p:cNvCxnSpPr>
          <p:nvPr/>
        </p:nvCxnSpPr>
        <p:spPr>
          <a:xfrm>
            <a:off x="7667450" y="3027963"/>
            <a:ext cx="0" cy="393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7" name="Google Shape;237;p30"/>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38" name="Google Shape;238;p30"/>
          <p:cNvSpPr txBox="1"/>
          <p:nvPr>
            <p:ph idx="1" type="body"/>
          </p:nvPr>
        </p:nvSpPr>
        <p:spPr>
          <a:xfrm>
            <a:off x="4151900" y="1139100"/>
            <a:ext cx="4749600" cy="787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a:latin typeface="Consolas"/>
              <a:ea typeface="Consolas"/>
              <a:cs typeface="Consolas"/>
              <a:sym typeface="Consolas"/>
            </a:endParaRPr>
          </a:p>
          <a:p>
            <a:pPr indent="-381000" lvl="0" marL="457200" rtl="0" algn="l">
              <a:spcBef>
                <a:spcPts val="1000"/>
              </a:spcBef>
              <a:spcAft>
                <a:spcPts val="0"/>
              </a:spcAft>
              <a:buSzPts val="2400"/>
              <a:buChar char="•"/>
            </a:pPr>
            <a:r>
              <a:rPr lang="sv-SE" sz="2400"/>
              <a:t>(4 * 2 * 2) = 16 specifications</a:t>
            </a:r>
            <a:endParaRPr sz="2400"/>
          </a:p>
          <a:p>
            <a:pPr indent="-381000" lvl="0" marL="457200" rtl="0" algn="l">
              <a:spcBef>
                <a:spcPts val="0"/>
              </a:spcBef>
              <a:spcAft>
                <a:spcPts val="0"/>
              </a:spcAft>
              <a:buSzPts val="2400"/>
              <a:buChar char="•"/>
            </a:pPr>
            <a:r>
              <a:rPr lang="sv-SE" sz="2400"/>
              <a:t>Each can become 1+ tests.</a:t>
            </a:r>
            <a:endParaRPr sz="2400"/>
          </a:p>
          <a:p>
            <a:pPr indent="-381000" lvl="0" marL="457200" rtl="0" algn="l">
              <a:spcBef>
                <a:spcPts val="0"/>
              </a:spcBef>
              <a:spcAft>
                <a:spcPts val="0"/>
              </a:spcAft>
              <a:buSzPts val="2400"/>
              <a:buChar char="•"/>
            </a:pPr>
            <a:r>
              <a:rPr lang="sv-SE" sz="2400"/>
              <a:t>Use constraints to remove impossible combinations.</a:t>
            </a:r>
            <a:endParaRPr sz="2400"/>
          </a:p>
          <a:p>
            <a:pPr indent="0" lvl="0" marL="0" rtl="0" algn="l">
              <a:spcBef>
                <a:spcPts val="1000"/>
              </a:spcBef>
              <a:spcAft>
                <a:spcPts val="0"/>
              </a:spcAft>
              <a:buNone/>
            </a:pPr>
            <a:r>
              <a:t/>
            </a:r>
            <a:endParaRPr/>
          </a:p>
        </p:txBody>
      </p:sp>
      <p:sp>
        <p:nvSpPr>
          <p:cNvPr id="239" name="Google Shape;239;p30"/>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graphicFrame>
        <p:nvGraphicFramePr>
          <p:cNvPr id="240" name="Google Shape;240;p30"/>
          <p:cNvGraphicFramePr/>
          <p:nvPr/>
        </p:nvGraphicFramePr>
        <p:xfrm>
          <a:off x="154125" y="1074575"/>
          <a:ext cx="3000000" cy="3000000"/>
        </p:xfrm>
        <a:graphic>
          <a:graphicData uri="http://schemas.openxmlformats.org/drawingml/2006/table">
            <a:tbl>
              <a:tblPr>
                <a:noFill/>
                <a:tableStyleId>{7B24F3FA-7D5E-491C-87FA-F2A867E0FBEB}</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a:t>
                      </a:r>
                      <a:r>
                        <a:rPr lang="sv-SE" sz="700">
                          <a:solidFill>
                            <a:srgbClr val="FF0000"/>
                          </a:solidFill>
                        </a:rPr>
                        <a:t>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a:t>
                      </a:r>
                      <a:r>
                        <a:rPr lang="sv-SE" sz="700">
                          <a:solidFill>
                            <a:srgbClr val="FF0000"/>
                          </a:solidFill>
                        </a:rPr>
                        <a:t>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41" name="Google Shape;241;p30"/>
          <p:cNvGraphicFramePr/>
          <p:nvPr/>
        </p:nvGraphicFramePr>
        <p:xfrm>
          <a:off x="4047525" y="3487975"/>
          <a:ext cx="3000000" cy="3000000"/>
        </p:xfrm>
        <a:graphic>
          <a:graphicData uri="http://schemas.openxmlformats.org/drawingml/2006/table">
            <a:tbl>
              <a:tblPr>
                <a:noFill/>
                <a:tableStyleId>{7B24F3FA-7D5E-491C-87FA-F2A867E0FBEB}</a:tableStyleId>
              </a:tblPr>
              <a:tblGrid>
                <a:gridCol w="599350"/>
                <a:gridCol w="642125"/>
                <a:gridCol w="666200"/>
                <a:gridCol w="1936200"/>
              </a:tblGrid>
              <a:tr h="2569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7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Creating Test Cases</a:t>
            </a:r>
            <a:endParaRPr/>
          </a:p>
        </p:txBody>
      </p:sp>
      <p:sp>
        <p:nvSpPr>
          <p:cNvPr id="77" name="Google Shape;77;p13"/>
          <p:cNvSpPr/>
          <p:nvPr/>
        </p:nvSpPr>
        <p:spPr>
          <a:xfrm>
            <a:off x="329175" y="1378275"/>
            <a:ext cx="2314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300"/>
              <a:t>Identify an Independently Testable Function</a:t>
            </a:r>
            <a:endParaRPr b="1" sz="1300"/>
          </a:p>
        </p:txBody>
      </p:sp>
      <p:sp>
        <p:nvSpPr>
          <p:cNvPr id="78" name="Google Shape;78;p13"/>
          <p:cNvSpPr/>
          <p:nvPr/>
        </p:nvSpPr>
        <p:spPr>
          <a:xfrm>
            <a:off x="1715551" y="2006150"/>
            <a:ext cx="21336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
        <p:nvSpPr>
          <p:cNvPr id="79" name="Google Shape;79;p13"/>
          <p:cNvSpPr/>
          <p:nvPr/>
        </p:nvSpPr>
        <p:spPr>
          <a:xfrm>
            <a:off x="2929425" y="2637550"/>
            <a:ext cx="2248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80" name="Google Shape;80;p13"/>
          <p:cNvSpPr/>
          <p:nvPr/>
        </p:nvSpPr>
        <p:spPr>
          <a:xfrm>
            <a:off x="4033810" y="3274337"/>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sp>
        <p:nvSpPr>
          <p:cNvPr id="81" name="Google Shape;81;p13"/>
          <p:cNvSpPr/>
          <p:nvPr/>
        </p:nvSpPr>
        <p:spPr>
          <a:xfrm>
            <a:off x="5178004" y="3925366"/>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Cases</a:t>
            </a:r>
            <a:endParaRPr b="1"/>
          </a:p>
        </p:txBody>
      </p:sp>
      <p:cxnSp>
        <p:nvCxnSpPr>
          <p:cNvPr id="82" name="Google Shape;82;p13"/>
          <p:cNvCxnSpPr>
            <a:endCxn id="78" idx="1"/>
          </p:cNvCxnSpPr>
          <p:nvPr/>
        </p:nvCxnSpPr>
        <p:spPr>
          <a:xfrm>
            <a:off x="1038451" y="1848800"/>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3" name="Google Shape;83;p13"/>
          <p:cNvCxnSpPr/>
          <p:nvPr/>
        </p:nvCxnSpPr>
        <p:spPr>
          <a:xfrm>
            <a:off x="2252468" y="2469645"/>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4" name="Google Shape;84;p13"/>
          <p:cNvCxnSpPr/>
          <p:nvPr/>
        </p:nvCxnSpPr>
        <p:spPr>
          <a:xfrm>
            <a:off x="3356862" y="3101074"/>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5" name="Google Shape;85;p13"/>
          <p:cNvCxnSpPr/>
          <p:nvPr/>
        </p:nvCxnSpPr>
        <p:spPr>
          <a:xfrm>
            <a:off x="4501056" y="3737842"/>
            <a:ext cx="677100" cy="389100"/>
          </a:xfrm>
          <a:prstGeom prst="straightConnector1">
            <a:avLst/>
          </a:prstGeom>
          <a:noFill/>
          <a:ln cap="flat" cmpd="sng" w="19050">
            <a:solidFill>
              <a:schemeClr val="dk2"/>
            </a:solidFill>
            <a:prstDash val="solid"/>
            <a:round/>
            <a:headEnd len="med" w="med" type="none"/>
            <a:tailEnd len="med" w="med" type="triangle"/>
          </a:ln>
        </p:spPr>
      </p:cxnSp>
      <p:sp>
        <p:nvSpPr>
          <p:cNvPr id="86" name="Google Shape;86;p13"/>
          <p:cNvSpPr/>
          <p:nvPr/>
        </p:nvSpPr>
        <p:spPr>
          <a:xfrm>
            <a:off x="2828925" y="1374725"/>
            <a:ext cx="55860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600"/>
              <a:t>Identify a function that can be tested in (relative) isolation.</a:t>
            </a:r>
            <a:endParaRPr sz="1800"/>
          </a:p>
        </p:txBody>
      </p:sp>
      <p:sp>
        <p:nvSpPr>
          <p:cNvPr id="87" name="Google Shape;87;p13"/>
          <p:cNvSpPr/>
          <p:nvPr/>
        </p:nvSpPr>
        <p:spPr>
          <a:xfrm>
            <a:off x="4093276" y="2006150"/>
            <a:ext cx="42618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Identify controllable aspects of the input and environment that determine the outcome of the function.</a:t>
            </a:r>
            <a:endParaRPr sz="1200"/>
          </a:p>
        </p:txBody>
      </p:sp>
      <p:sp>
        <p:nvSpPr>
          <p:cNvPr id="88" name="Google Shape;88;p13"/>
          <p:cNvSpPr/>
          <p:nvPr/>
        </p:nvSpPr>
        <p:spPr>
          <a:xfrm>
            <a:off x="5289475" y="2586625"/>
            <a:ext cx="35379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Identify types of values for each choice that lead to different function outcomes.</a:t>
            </a:r>
            <a:endParaRPr/>
          </a:p>
        </p:txBody>
      </p:sp>
      <p:sp>
        <p:nvSpPr>
          <p:cNvPr id="89" name="Google Shape;89;p13"/>
          <p:cNvSpPr/>
          <p:nvPr/>
        </p:nvSpPr>
        <p:spPr>
          <a:xfrm>
            <a:off x="6043700" y="3256000"/>
            <a:ext cx="29265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Combine values to form “recipes” for test cases. </a:t>
            </a:r>
            <a:endParaRPr/>
          </a:p>
        </p:txBody>
      </p:sp>
      <p:sp>
        <p:nvSpPr>
          <p:cNvPr id="90" name="Google Shape;90;p13"/>
          <p:cNvSpPr/>
          <p:nvPr/>
        </p:nvSpPr>
        <p:spPr>
          <a:xfrm>
            <a:off x="7306100" y="3925375"/>
            <a:ext cx="1521300" cy="7650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Replace representative values with concrete values.</a:t>
            </a:r>
            <a:endParaRPr sz="1200"/>
          </a:p>
        </p:txBody>
      </p:sp>
      <p:sp>
        <p:nvSpPr>
          <p:cNvPr id="91" name="Google Shape;91;p1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Between Values</a:t>
            </a:r>
            <a:endParaRPr/>
          </a:p>
        </p:txBody>
      </p:sp>
      <p:sp>
        <p:nvSpPr>
          <p:cNvPr id="247" name="Google Shape;247;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IF-CONSTRAINT</a:t>
            </a:r>
            <a:endParaRPr/>
          </a:p>
          <a:p>
            <a:pPr indent="-368300" lvl="1" marL="914400" rtl="0" algn="l">
              <a:spcBef>
                <a:spcPts val="500"/>
              </a:spcBef>
              <a:spcAft>
                <a:spcPts val="0"/>
              </a:spcAft>
              <a:buSzPts val="2200"/>
              <a:buChar char="•"/>
            </a:pPr>
            <a:r>
              <a:rPr lang="sv-SE"/>
              <a:t>This value only needs to be used under certain conditions (</a:t>
            </a:r>
            <a:r>
              <a:rPr b="1" lang="sv-SE"/>
              <a:t>if X is true, use value Y</a:t>
            </a:r>
            <a:r>
              <a:rPr lang="sv-SE"/>
              <a:t>)</a:t>
            </a:r>
            <a:endParaRPr/>
          </a:p>
          <a:p>
            <a:pPr indent="-393700" lvl="0" marL="457200" rtl="0" algn="l">
              <a:spcBef>
                <a:spcPts val="1000"/>
              </a:spcBef>
              <a:spcAft>
                <a:spcPts val="0"/>
              </a:spcAft>
              <a:buSzPts val="2600"/>
              <a:buChar char="•"/>
            </a:pPr>
            <a:r>
              <a:rPr lang="sv-SE"/>
              <a:t>ERROR</a:t>
            </a:r>
            <a:endParaRPr/>
          </a:p>
          <a:p>
            <a:pPr indent="-368300" lvl="1" marL="914400" rtl="0" algn="l">
              <a:spcBef>
                <a:spcPts val="500"/>
              </a:spcBef>
              <a:spcAft>
                <a:spcPts val="0"/>
              </a:spcAft>
              <a:buSzPts val="2200"/>
              <a:buChar char="•"/>
            </a:pPr>
            <a:r>
              <a:rPr lang="sv-SE"/>
              <a:t>Value causes error regardless of values of other choices.</a:t>
            </a:r>
            <a:endParaRPr/>
          </a:p>
          <a:p>
            <a:pPr indent="-393700" lvl="0" marL="457200" rtl="0" algn="l">
              <a:spcBef>
                <a:spcPts val="1000"/>
              </a:spcBef>
              <a:spcAft>
                <a:spcPts val="0"/>
              </a:spcAft>
              <a:buSzPts val="2600"/>
              <a:buChar char="•"/>
            </a:pPr>
            <a:r>
              <a:rPr lang="sv-SE"/>
              <a:t>SINGLE</a:t>
            </a:r>
            <a:endParaRPr/>
          </a:p>
          <a:p>
            <a:pPr indent="-368300" lvl="1" marL="914400" rtl="0" algn="l">
              <a:spcBef>
                <a:spcPts val="500"/>
              </a:spcBef>
              <a:spcAft>
                <a:spcPts val="0"/>
              </a:spcAft>
              <a:buSzPts val="2200"/>
              <a:buChar char="•"/>
            </a:pPr>
            <a:r>
              <a:rPr lang="sv-SE"/>
              <a:t>Only a single test with this value is needed.</a:t>
            </a:r>
            <a:endParaRPr/>
          </a:p>
          <a:p>
            <a:pPr indent="-368300" lvl="1" marL="914400" rtl="0" algn="l">
              <a:spcBef>
                <a:spcPts val="500"/>
              </a:spcBef>
              <a:spcAft>
                <a:spcPts val="0"/>
              </a:spcAft>
              <a:buSzPts val="2200"/>
              <a:buChar char="•"/>
            </a:pPr>
            <a:r>
              <a:rPr lang="sv-SE"/>
              <a:t>Corner cases that should give “good” outcome.</a:t>
            </a:r>
            <a:endParaRPr/>
          </a:p>
        </p:txBody>
      </p:sp>
      <p:sp>
        <p:nvSpPr>
          <p:cNvPr id="248" name="Google Shape;248;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Substring</a:t>
            </a:r>
            <a:endParaRPr/>
          </a:p>
        </p:txBody>
      </p:sp>
      <p:sp>
        <p:nvSpPr>
          <p:cNvPr id="254" name="Google Shape;254;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latin typeface="Courier New"/>
                <a:ea typeface="Courier New"/>
                <a:cs typeface="Courier New"/>
                <a:sym typeface="Courier New"/>
              </a:rPr>
              <a:t>substr(string str, int index)</a:t>
            </a:r>
            <a:endParaRPr sz="1100"/>
          </a:p>
          <a:p>
            <a:pPr indent="0" lvl="0" marL="0" marR="0" rtl="0" algn="l">
              <a:lnSpc>
                <a:spcPct val="100000"/>
              </a:lnSpc>
              <a:spcBef>
                <a:spcPts val="600"/>
              </a:spcBef>
              <a:spcAft>
                <a:spcPts val="0"/>
              </a:spcAft>
              <a:buNone/>
            </a:pPr>
            <a:r>
              <a:rPr b="1" lang="sv-SE" sz="1800" u="sng"/>
              <a:t>Choice: Str length	</a:t>
            </a:r>
            <a:r>
              <a:rPr lang="sv-SE" sz="1800" u="sng"/>
              <a:t>					</a:t>
            </a:r>
            <a:r>
              <a:rPr b="1" lang="sv-SE" sz="1800" u="sng"/>
              <a:t>Choice: index</a:t>
            </a:r>
            <a:endParaRPr b="1" sz="1800" u="sng"/>
          </a:p>
          <a:p>
            <a:pPr indent="0" lvl="0" marL="0" marR="0" rtl="0" algn="l">
              <a:lnSpc>
                <a:spcPct val="100000"/>
              </a:lnSpc>
              <a:spcBef>
                <a:spcPts val="600"/>
              </a:spcBef>
              <a:spcAft>
                <a:spcPts val="0"/>
              </a:spcAft>
              <a:buNone/>
            </a:pPr>
            <a:r>
              <a:rPr lang="sv-SE" sz="1800"/>
              <a:t>length = 0								value &lt; 0</a:t>
            </a:r>
            <a:endParaRPr sz="1800"/>
          </a:p>
          <a:p>
            <a:pPr indent="0" lvl="0" marL="0" marR="0" rtl="0" algn="l">
              <a:lnSpc>
                <a:spcPct val="100000"/>
              </a:lnSpc>
              <a:spcBef>
                <a:spcPts val="600"/>
              </a:spcBef>
              <a:spcAft>
                <a:spcPts val="0"/>
              </a:spcAft>
              <a:buNone/>
            </a:pPr>
            <a:r>
              <a:rPr lang="sv-SE" sz="1800"/>
              <a:t>length = 1								value = 0</a:t>
            </a:r>
            <a:endParaRPr sz="1800"/>
          </a:p>
          <a:p>
            <a:pPr indent="0" lvl="0" marL="0" marR="0" rtl="0" algn="l">
              <a:lnSpc>
                <a:spcPct val="100000"/>
              </a:lnSpc>
              <a:spcBef>
                <a:spcPts val="600"/>
              </a:spcBef>
              <a:spcAft>
                <a:spcPts val="0"/>
              </a:spcAft>
              <a:buNone/>
            </a:pPr>
            <a:r>
              <a:rPr lang="sv-SE" sz="1800"/>
              <a:t>length &gt;= 2								value = 1	</a:t>
            </a:r>
            <a:endParaRPr sz="1800"/>
          </a:p>
          <a:p>
            <a:pPr indent="0" lvl="0" marL="0" marR="0" rtl="0" algn="l">
              <a:lnSpc>
                <a:spcPct val="100000"/>
              </a:lnSpc>
              <a:spcBef>
                <a:spcPts val="600"/>
              </a:spcBef>
              <a:spcAft>
                <a:spcPts val="0"/>
              </a:spcAft>
              <a:buNone/>
            </a:pPr>
            <a:r>
              <a:rPr b="1" lang="sv-SE" sz="1800" u="sng"/>
              <a:t>Choice: Str contents</a:t>
            </a:r>
            <a:r>
              <a:rPr lang="sv-SE" sz="1800"/>
              <a:t>                                     value &gt; 1</a:t>
            </a:r>
            <a:endParaRPr b="1" sz="1800" u="sng"/>
          </a:p>
          <a:p>
            <a:pPr indent="0" lvl="0" marL="0" marR="0" rtl="0" algn="l">
              <a:lnSpc>
                <a:spcPct val="100000"/>
              </a:lnSpc>
              <a:spcBef>
                <a:spcPts val="600"/>
              </a:spcBef>
              <a:spcAft>
                <a:spcPts val="0"/>
              </a:spcAft>
              <a:buNone/>
            </a:pPr>
            <a:r>
              <a:rPr lang="sv-SE" sz="1800"/>
              <a:t>contains letters and numbers			        </a:t>
            </a:r>
            <a:endParaRPr sz="1800"/>
          </a:p>
          <a:p>
            <a:pPr indent="0" lvl="0" marL="0" marR="0" rtl="0" algn="l">
              <a:lnSpc>
                <a:spcPct val="100000"/>
              </a:lnSpc>
              <a:spcBef>
                <a:spcPts val="600"/>
              </a:spcBef>
              <a:spcAft>
                <a:spcPts val="0"/>
              </a:spcAft>
              <a:buNone/>
            </a:pPr>
            <a:r>
              <a:rPr lang="sv-SE" sz="1800"/>
              <a:t>contains special characters				</a:t>
            </a:r>
            <a:endParaRPr sz="1800"/>
          </a:p>
          <a:p>
            <a:pPr indent="0" lvl="0" marL="0" marR="0" rtl="0" algn="l">
              <a:lnSpc>
                <a:spcPct val="100000"/>
              </a:lnSpc>
              <a:spcBef>
                <a:spcPts val="600"/>
              </a:spcBef>
              <a:spcAft>
                <a:spcPts val="0"/>
              </a:spcAft>
              <a:buNone/>
            </a:pPr>
            <a:r>
              <a:rPr lang="sv-SE" sz="1800"/>
              <a:t>empty</a:t>
            </a:r>
            <a:endParaRPr sz="1800"/>
          </a:p>
        </p:txBody>
      </p:sp>
      <p:sp>
        <p:nvSpPr>
          <p:cNvPr id="255" name="Google Shape;255;p32"/>
          <p:cNvSpPr/>
          <p:nvPr/>
        </p:nvSpPr>
        <p:spPr>
          <a:xfrm>
            <a:off x="1658300" y="2291200"/>
            <a:ext cx="31491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property zeroLen, TRUE if length = 0</a:t>
            </a:r>
            <a:endParaRPr/>
          </a:p>
        </p:txBody>
      </p:sp>
      <p:sp>
        <p:nvSpPr>
          <p:cNvPr id="256" name="Google Shape;256;p32"/>
          <p:cNvSpPr/>
          <p:nvPr/>
        </p:nvSpPr>
        <p:spPr>
          <a:xfrm>
            <a:off x="3612000" y="3716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57" name="Google Shape;257;p32"/>
          <p:cNvSpPr/>
          <p:nvPr/>
        </p:nvSpPr>
        <p:spPr>
          <a:xfrm>
            <a:off x="6319075" y="2291206"/>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ERROR</a:t>
            </a:r>
            <a:endParaRPr/>
          </a:p>
        </p:txBody>
      </p:sp>
      <p:sp>
        <p:nvSpPr>
          <p:cNvPr id="258" name="Google Shape;258;p32"/>
          <p:cNvSpPr/>
          <p:nvPr/>
        </p:nvSpPr>
        <p:spPr>
          <a:xfrm>
            <a:off x="3612000" y="4050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59" name="Google Shape;25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0" name="Google Shape;260;p32"/>
          <p:cNvSpPr/>
          <p:nvPr/>
        </p:nvSpPr>
        <p:spPr>
          <a:xfrm>
            <a:off x="3612000" y="4384694"/>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61" name="Google Shape;261;p32"/>
          <p:cNvSpPr/>
          <p:nvPr/>
        </p:nvSpPr>
        <p:spPr>
          <a:xfrm>
            <a:off x="4807400" y="4050725"/>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8" name="Google Shape;268;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69" name="Google Shape;269;p33"/>
          <p:cNvSpPr txBox="1"/>
          <p:nvPr>
            <p:ph idx="1" type="body"/>
          </p:nvPr>
        </p:nvSpPr>
        <p:spPr>
          <a:xfrm>
            <a:off x="468900" y="1282400"/>
            <a:ext cx="6462000" cy="54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b="1" sz="1800"/>
          </a:p>
          <a:p>
            <a:pPr indent="0" lvl="0" marL="0" rtl="0" algn="l">
              <a:spcBef>
                <a:spcPts val="1000"/>
              </a:spcBef>
              <a:spcAft>
                <a:spcPts val="0"/>
              </a:spcAft>
              <a:buNone/>
            </a:pPr>
            <a:r>
              <a:t/>
            </a:r>
            <a:endParaRPr b="1" sz="1400"/>
          </a:p>
          <a:p>
            <a:pPr indent="0" lvl="0" marL="0" rtl="0" algn="l">
              <a:spcBef>
                <a:spcPts val="1000"/>
              </a:spcBef>
              <a:spcAft>
                <a:spcPts val="0"/>
              </a:spcAft>
              <a:buNone/>
            </a:pPr>
            <a:r>
              <a:rPr b="1" lang="sv-SE" sz="1400"/>
              <a:t>Parameter: set</a:t>
            </a:r>
            <a:endParaRPr b="1" sz="1400"/>
          </a:p>
          <a:p>
            <a:pPr indent="-317500" lvl="0" marL="457200" rtl="0" algn="l">
              <a:spcBef>
                <a:spcPts val="1000"/>
              </a:spcBef>
              <a:spcAft>
                <a:spcPts val="0"/>
              </a:spcAft>
              <a:buClr>
                <a:srgbClr val="0000FF"/>
              </a:buClr>
              <a:buSzPts val="1400"/>
              <a:buChar char="•"/>
            </a:pPr>
            <a:r>
              <a:rPr b="1" lang="sv-SE" sz="1400">
                <a:solidFill>
                  <a:srgbClr val="0000FF"/>
                </a:solidFill>
              </a:rPr>
              <a:t>Choice:</a:t>
            </a:r>
            <a:r>
              <a:rPr lang="sv-SE" sz="1400">
                <a:solidFill>
                  <a:srgbClr val="0000FF"/>
                </a:solidFill>
              </a:rPr>
              <a:t> How many items are in the set?</a:t>
            </a:r>
            <a:endParaRPr sz="1400">
              <a:solidFill>
                <a:srgbClr val="0000FF"/>
              </a:solidFill>
            </a:endParaRPr>
          </a:p>
          <a:p>
            <a:pPr indent="-317500" lvl="1" marL="914400" rtl="0" algn="l">
              <a:spcBef>
                <a:spcPts val="500"/>
              </a:spcBef>
              <a:spcAft>
                <a:spcPts val="0"/>
              </a:spcAft>
              <a:buSzPts val="1400"/>
              <a:buChar char="•"/>
            </a:pPr>
            <a:r>
              <a:rPr b="1" lang="sv-SE" sz="1400"/>
              <a:t>Representative Values:</a:t>
            </a:r>
            <a:endParaRPr b="1" sz="1400"/>
          </a:p>
          <a:p>
            <a:pPr indent="-317500" lvl="2" marL="1371600" rtl="0" algn="l">
              <a:spcBef>
                <a:spcPts val="500"/>
              </a:spcBef>
              <a:spcAft>
                <a:spcPts val="0"/>
              </a:spcAft>
              <a:buSzPts val="1400"/>
              <a:buChar char="•"/>
            </a:pPr>
            <a:r>
              <a:rPr lang="sv-SE" sz="1400"/>
              <a:t>Empty Set</a:t>
            </a:r>
            <a:endParaRPr sz="1400"/>
          </a:p>
          <a:p>
            <a:pPr indent="-317500" lvl="2" marL="1371600" rtl="0" algn="l">
              <a:spcBef>
                <a:spcPts val="500"/>
              </a:spcBef>
              <a:spcAft>
                <a:spcPts val="0"/>
              </a:spcAft>
              <a:buSzPts val="1400"/>
              <a:buChar char="•"/>
            </a:pPr>
            <a:r>
              <a:rPr lang="sv-SE" sz="1400"/>
              <a:t>Set with 1 item</a:t>
            </a:r>
            <a:endParaRPr sz="1400"/>
          </a:p>
          <a:p>
            <a:pPr indent="-317500" lvl="2" marL="1371600" rtl="0" algn="l">
              <a:spcBef>
                <a:spcPts val="500"/>
              </a:spcBef>
              <a:spcAft>
                <a:spcPts val="0"/>
              </a:spcAft>
              <a:buSzPts val="1400"/>
              <a:buChar char="•"/>
            </a:pPr>
            <a:r>
              <a:rPr lang="sv-SE" sz="1400"/>
              <a:t>Set with 10 items</a:t>
            </a:r>
            <a:endParaRPr sz="1400"/>
          </a:p>
          <a:p>
            <a:pPr indent="-317500" lvl="2" marL="1371600" rtl="0" algn="l">
              <a:spcBef>
                <a:spcPts val="500"/>
              </a:spcBef>
              <a:spcAft>
                <a:spcPts val="0"/>
              </a:spcAft>
              <a:buSzPts val="1400"/>
              <a:buChar char="•"/>
            </a:pPr>
            <a:r>
              <a:rPr lang="sv-SE" sz="1400"/>
              <a:t>Set with 10000 items</a:t>
            </a:r>
            <a:endParaRPr sz="1400"/>
          </a:p>
        </p:txBody>
      </p:sp>
      <p:sp>
        <p:nvSpPr>
          <p:cNvPr id="270" name="Google Shape;270;p33"/>
          <p:cNvSpPr/>
          <p:nvPr/>
        </p:nvSpPr>
        <p:spPr>
          <a:xfrm>
            <a:off x="6697250" y="1367000"/>
            <a:ext cx="2248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Constraints</a:t>
            </a:r>
            <a:endParaRPr b="1"/>
          </a:p>
        </p:txBody>
      </p:sp>
      <p:sp>
        <p:nvSpPr>
          <p:cNvPr id="271" name="Google Shape;271;p33"/>
          <p:cNvSpPr txBox="1"/>
          <p:nvPr/>
        </p:nvSpPr>
        <p:spPr>
          <a:xfrm>
            <a:off x="4740450" y="1920027"/>
            <a:ext cx="4021800" cy="306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sv-SE">
                <a:solidFill>
                  <a:schemeClr val="dk1"/>
                </a:solidFill>
              </a:rPr>
              <a:t>Parameter: obj</a:t>
            </a:r>
            <a:endParaRPr b="1">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a:t>
            </a:r>
            <a:r>
              <a:rPr lang="sv-SE">
                <a:solidFill>
                  <a:srgbClr val="0000FF"/>
                </a:solidFill>
              </a:rPr>
              <a:t> Is the object already in the set?</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obj already in set</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obj not in set</a:t>
            </a:r>
            <a:endParaRPr>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 </a:t>
            </a:r>
            <a:r>
              <a:rPr lang="sv-SE">
                <a:solidFill>
                  <a:srgbClr val="0000FF"/>
                </a:solidFill>
              </a:rPr>
              <a:t>Is the object valid?</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Valid obj</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Null obj</a:t>
            </a:r>
            <a:endParaRPr>
              <a:solidFill>
                <a:schemeClr val="dk1"/>
              </a:solidFill>
            </a:endParaRPr>
          </a:p>
        </p:txBody>
      </p:sp>
      <p:sp>
        <p:nvSpPr>
          <p:cNvPr id="272" name="Google Shape;272;p33"/>
          <p:cNvSpPr/>
          <p:nvPr/>
        </p:nvSpPr>
        <p:spPr>
          <a:xfrm>
            <a:off x="2967900" y="3040925"/>
            <a:ext cx="14640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property empty</a:t>
            </a:r>
            <a:endParaRPr/>
          </a:p>
        </p:txBody>
      </p:sp>
      <p:sp>
        <p:nvSpPr>
          <p:cNvPr id="273" name="Google Shape;273;p33"/>
          <p:cNvSpPr/>
          <p:nvPr/>
        </p:nvSpPr>
        <p:spPr>
          <a:xfrm>
            <a:off x="7637475" y="2965575"/>
            <a:ext cx="9603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!empty</a:t>
            </a:r>
            <a:endParaRPr/>
          </a:p>
        </p:txBody>
      </p:sp>
      <p:sp>
        <p:nvSpPr>
          <p:cNvPr id="274" name="Google Shape;274;p33"/>
          <p:cNvSpPr/>
          <p:nvPr/>
        </p:nvSpPr>
        <p:spPr>
          <a:xfrm>
            <a:off x="6930900" y="4645825"/>
            <a:ext cx="594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error</a:t>
            </a:r>
            <a:endParaRPr/>
          </a:p>
        </p:txBody>
      </p:sp>
      <p:sp>
        <p:nvSpPr>
          <p:cNvPr id="275" name="Google Shape;275;p33"/>
          <p:cNvSpPr/>
          <p:nvPr/>
        </p:nvSpPr>
        <p:spPr>
          <a:xfrm>
            <a:off x="3676450" y="3858725"/>
            <a:ext cx="7554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
        <p:nvSpPr>
          <p:cNvPr id="276" name="Google Shape;276;p33"/>
          <p:cNvSpPr/>
          <p:nvPr/>
        </p:nvSpPr>
        <p:spPr>
          <a:xfrm>
            <a:off x="3676450" y="3593575"/>
            <a:ext cx="7554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3" name="Google Shape;283;p34"/>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84" name="Google Shape;284;p34"/>
          <p:cNvSpPr txBox="1"/>
          <p:nvPr>
            <p:ph idx="1" type="body"/>
          </p:nvPr>
        </p:nvSpPr>
        <p:spPr>
          <a:xfrm>
            <a:off x="4151900" y="1139100"/>
            <a:ext cx="4749600" cy="787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a:p>
        </p:txBody>
      </p:sp>
      <p:sp>
        <p:nvSpPr>
          <p:cNvPr id="285" name="Google Shape;285;p34"/>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Apply Constraints</a:t>
            </a:r>
            <a:endParaRPr b="1"/>
          </a:p>
        </p:txBody>
      </p:sp>
      <p:graphicFrame>
        <p:nvGraphicFramePr>
          <p:cNvPr id="286" name="Google Shape;286;p34"/>
          <p:cNvGraphicFramePr/>
          <p:nvPr/>
        </p:nvGraphicFramePr>
        <p:xfrm>
          <a:off x="154125" y="1074575"/>
          <a:ext cx="3000000" cy="3000000"/>
        </p:xfrm>
        <a:graphic>
          <a:graphicData uri="http://schemas.openxmlformats.org/drawingml/2006/table">
            <a:tbl>
              <a:tblPr>
                <a:noFill/>
                <a:tableStyleId>{7B24F3FA-7D5E-491C-87FA-F2A867E0FBEB}</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87" name="Google Shape;287;p34"/>
          <p:cNvGraphicFramePr/>
          <p:nvPr/>
        </p:nvGraphicFramePr>
        <p:xfrm>
          <a:off x="4047525" y="3487975"/>
          <a:ext cx="3000000" cy="3000000"/>
        </p:xfrm>
        <a:graphic>
          <a:graphicData uri="http://schemas.openxmlformats.org/drawingml/2006/table">
            <a:tbl>
              <a:tblPr>
                <a:noFill/>
                <a:tableStyleId>{7B24F3FA-7D5E-491C-87FA-F2A867E0FBEB}</a:tableStyleId>
              </a:tblPr>
              <a:tblGrid>
                <a:gridCol w="599350"/>
                <a:gridCol w="642125"/>
                <a:gridCol w="666200"/>
                <a:gridCol w="1936200"/>
              </a:tblGrid>
              <a:tr h="2569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7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88" name="Google Shape;288;p34"/>
          <p:cNvSpPr/>
          <p:nvPr/>
        </p:nvSpPr>
        <p:spPr>
          <a:xfrm>
            <a:off x="4266200" y="2040325"/>
            <a:ext cx="36252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(4 * 2 * 2) = 16 specifications</a:t>
            </a:r>
            <a:endParaRPr/>
          </a:p>
        </p:txBody>
      </p:sp>
      <p:sp>
        <p:nvSpPr>
          <p:cNvPr id="289" name="Google Shape;289;p34"/>
          <p:cNvSpPr/>
          <p:nvPr/>
        </p:nvSpPr>
        <p:spPr>
          <a:xfrm>
            <a:off x="4266200" y="2439025"/>
            <a:ext cx="41988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Can’t already be in empty set, - 2 </a:t>
            </a:r>
            <a:endParaRPr/>
          </a:p>
        </p:txBody>
      </p:sp>
      <p:cxnSp>
        <p:nvCxnSpPr>
          <p:cNvPr id="290" name="Google Shape;290;p34"/>
          <p:cNvCxnSpPr/>
          <p:nvPr/>
        </p:nvCxnSpPr>
        <p:spPr>
          <a:xfrm flipH="1" rot="10800000">
            <a:off x="159063" y="148977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1" name="Google Shape;291;p34"/>
          <p:cNvCxnSpPr/>
          <p:nvPr/>
        </p:nvCxnSpPr>
        <p:spPr>
          <a:xfrm flipH="1" rot="10800000">
            <a:off x="159050" y="1765550"/>
            <a:ext cx="3834000" cy="9600"/>
          </a:xfrm>
          <a:prstGeom prst="straightConnector1">
            <a:avLst/>
          </a:prstGeom>
          <a:noFill/>
          <a:ln cap="flat" cmpd="sng" w="38100">
            <a:solidFill>
              <a:srgbClr val="FF0000"/>
            </a:solidFill>
            <a:prstDash val="solid"/>
            <a:round/>
            <a:headEnd len="med" w="med" type="none"/>
            <a:tailEnd len="med" w="med" type="none"/>
          </a:ln>
        </p:spPr>
      </p:cxnSp>
      <p:sp>
        <p:nvSpPr>
          <p:cNvPr id="292" name="Google Shape;292;p34"/>
          <p:cNvSpPr/>
          <p:nvPr/>
        </p:nvSpPr>
        <p:spPr>
          <a:xfrm>
            <a:off x="4266200" y="2837950"/>
            <a:ext cx="19401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error (null)</a:t>
            </a:r>
            <a:r>
              <a:rPr b="1" lang="sv-SE" sz="2000">
                <a:solidFill>
                  <a:schemeClr val="dk1"/>
                </a:solidFill>
              </a:rPr>
              <a:t>, - 6 </a:t>
            </a:r>
            <a:endParaRPr/>
          </a:p>
        </p:txBody>
      </p:sp>
      <p:cxnSp>
        <p:nvCxnSpPr>
          <p:cNvPr id="293" name="Google Shape;293;p34"/>
          <p:cNvCxnSpPr/>
          <p:nvPr/>
        </p:nvCxnSpPr>
        <p:spPr>
          <a:xfrm flipH="1" rot="10800000">
            <a:off x="159050" y="295172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4" name="Google Shape;294;p34"/>
          <p:cNvCxnSpPr/>
          <p:nvPr/>
        </p:nvCxnSpPr>
        <p:spPr>
          <a:xfrm flipH="1" rot="10800000">
            <a:off x="159050" y="3531800"/>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5" name="Google Shape;295;p34"/>
          <p:cNvCxnSpPr/>
          <p:nvPr/>
        </p:nvCxnSpPr>
        <p:spPr>
          <a:xfrm flipH="1" rot="10800000">
            <a:off x="159075" y="411187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6" name="Google Shape;296;p34"/>
          <p:cNvCxnSpPr/>
          <p:nvPr/>
        </p:nvCxnSpPr>
        <p:spPr>
          <a:xfrm flipH="1" rot="10800000">
            <a:off x="159075" y="4691950"/>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7" name="Google Shape;297;p34"/>
          <p:cNvCxnSpPr/>
          <p:nvPr/>
        </p:nvCxnSpPr>
        <p:spPr>
          <a:xfrm flipH="1" rot="10800000">
            <a:off x="4052463" y="4206988"/>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8" name="Google Shape;298;p34"/>
          <p:cNvCxnSpPr/>
          <p:nvPr/>
        </p:nvCxnSpPr>
        <p:spPr>
          <a:xfrm flipH="1" rot="10800000">
            <a:off x="4052463" y="4792125"/>
            <a:ext cx="3834000" cy="9600"/>
          </a:xfrm>
          <a:prstGeom prst="straightConnector1">
            <a:avLst/>
          </a:prstGeom>
          <a:noFill/>
          <a:ln cap="flat" cmpd="sng" w="38100">
            <a:solidFill>
              <a:srgbClr val="FF0000"/>
            </a:solidFill>
            <a:prstDash val="solid"/>
            <a:round/>
            <a:headEnd len="med" w="med" type="none"/>
            <a:tailEnd len="med" w="med" type="none"/>
          </a:ln>
        </p:spPr>
      </p:cxnSp>
      <p:sp>
        <p:nvSpPr>
          <p:cNvPr id="299" name="Google Shape;299;p34"/>
          <p:cNvSpPr/>
          <p:nvPr/>
        </p:nvSpPr>
        <p:spPr>
          <a:xfrm>
            <a:off x="6278625" y="2837950"/>
            <a:ext cx="27843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single</a:t>
            </a:r>
            <a:r>
              <a:rPr b="1" lang="sv-SE" sz="2000">
                <a:solidFill>
                  <a:schemeClr val="dk1"/>
                </a:solidFill>
              </a:rPr>
              <a:t> (10, 10000), - 2 </a:t>
            </a:r>
            <a:endParaRPr/>
          </a:p>
        </p:txBody>
      </p:sp>
      <p:cxnSp>
        <p:nvCxnSpPr>
          <p:cNvPr id="300" name="Google Shape;300;p34"/>
          <p:cNvCxnSpPr/>
          <p:nvPr/>
        </p:nvCxnSpPr>
        <p:spPr>
          <a:xfrm flipH="1" rot="10800000">
            <a:off x="159075" y="3821838"/>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301" name="Google Shape;301;p34"/>
          <p:cNvCxnSpPr/>
          <p:nvPr/>
        </p:nvCxnSpPr>
        <p:spPr>
          <a:xfrm flipH="1" rot="10800000">
            <a:off x="4052475" y="3881875"/>
            <a:ext cx="3834000" cy="9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8" name="Google Shape;308;p35"/>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309" name="Google Shape;309;p35"/>
          <p:cNvSpPr txBox="1"/>
          <p:nvPr>
            <p:ph idx="1" type="body"/>
          </p:nvPr>
        </p:nvSpPr>
        <p:spPr>
          <a:xfrm>
            <a:off x="4142425" y="1727475"/>
            <a:ext cx="4749600" cy="948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a:latin typeface="Consolas"/>
              <a:ea typeface="Consolas"/>
              <a:cs typeface="Consolas"/>
              <a:sym typeface="Consolas"/>
            </a:endParaRPr>
          </a:p>
          <a:p>
            <a:pPr indent="-381000" lvl="0" marL="457200" rtl="0" algn="l">
              <a:spcBef>
                <a:spcPts val="1000"/>
              </a:spcBef>
              <a:spcAft>
                <a:spcPts val="0"/>
              </a:spcAft>
              <a:buSzPts val="2400"/>
              <a:buChar char="•"/>
            </a:pPr>
            <a:r>
              <a:rPr lang="sv-SE" sz="2400"/>
              <a:t>From </a:t>
            </a:r>
            <a:r>
              <a:rPr lang="sv-SE" sz="2400"/>
              <a:t>16 -&gt; 6 specifications</a:t>
            </a:r>
            <a:endParaRPr sz="2400"/>
          </a:p>
          <a:p>
            <a:pPr indent="-381000" lvl="0" marL="457200" rtl="0" algn="l">
              <a:spcBef>
                <a:spcPts val="0"/>
              </a:spcBef>
              <a:spcAft>
                <a:spcPts val="0"/>
              </a:spcAft>
              <a:buSzPts val="2400"/>
              <a:buChar char="•"/>
            </a:pPr>
            <a:r>
              <a:rPr lang="sv-SE" sz="2400"/>
              <a:t>Each can become 1+ tests.</a:t>
            </a:r>
            <a:endParaRPr sz="2400"/>
          </a:p>
          <a:p>
            <a:pPr indent="-381000" lvl="0" marL="457200" rtl="0" algn="l">
              <a:spcBef>
                <a:spcPts val="0"/>
              </a:spcBef>
              <a:spcAft>
                <a:spcPts val="0"/>
              </a:spcAft>
              <a:buSzPts val="2400"/>
              <a:buChar char="•"/>
            </a:pPr>
            <a:r>
              <a:rPr lang="sv-SE" sz="2400"/>
              <a:t>Can further constrain if needed.</a:t>
            </a:r>
            <a:endParaRPr sz="2400"/>
          </a:p>
          <a:p>
            <a:pPr indent="0" lvl="0" marL="0" rtl="0" algn="l">
              <a:spcBef>
                <a:spcPts val="1000"/>
              </a:spcBef>
              <a:spcAft>
                <a:spcPts val="0"/>
              </a:spcAft>
              <a:buNone/>
            </a:pPr>
            <a:r>
              <a:t/>
            </a:r>
            <a:endParaRPr/>
          </a:p>
        </p:txBody>
      </p:sp>
      <p:sp>
        <p:nvSpPr>
          <p:cNvPr id="310" name="Google Shape;310;p35"/>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Apply Constraints</a:t>
            </a:r>
            <a:endParaRPr b="1"/>
          </a:p>
        </p:txBody>
      </p:sp>
      <p:graphicFrame>
        <p:nvGraphicFramePr>
          <p:cNvPr id="311" name="Google Shape;311;p35"/>
          <p:cNvGraphicFramePr/>
          <p:nvPr/>
        </p:nvGraphicFramePr>
        <p:xfrm>
          <a:off x="163625" y="1926900"/>
          <a:ext cx="3000000" cy="3000000"/>
        </p:xfrm>
        <a:graphic>
          <a:graphicData uri="http://schemas.openxmlformats.org/drawingml/2006/table">
            <a:tbl>
              <a:tblPr>
                <a:noFill/>
                <a:tableStyleId>{7B24F3FA-7D5E-491C-87FA-F2A867E0FBEB}</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10000</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8" name="Google Shape;318;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319" name="Google Shape;319;p36"/>
          <p:cNvSpPr txBox="1"/>
          <p:nvPr>
            <p:ph idx="1" type="body"/>
          </p:nvPr>
        </p:nvSpPr>
        <p:spPr>
          <a:xfrm>
            <a:off x="468900" y="1282400"/>
            <a:ext cx="6462000" cy="54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sz="1400"/>
          </a:p>
        </p:txBody>
      </p:sp>
      <p:sp>
        <p:nvSpPr>
          <p:cNvPr id="320" name="Google Shape;320;p36"/>
          <p:cNvSpPr/>
          <p:nvPr/>
        </p:nvSpPr>
        <p:spPr>
          <a:xfrm>
            <a:off x="6697250" y="1367000"/>
            <a:ext cx="2248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Create Test Cases</a:t>
            </a:r>
            <a:endParaRPr b="1"/>
          </a:p>
        </p:txBody>
      </p:sp>
      <p:sp>
        <p:nvSpPr>
          <p:cNvPr id="321" name="Google Shape;321;p36"/>
          <p:cNvSpPr txBox="1"/>
          <p:nvPr/>
        </p:nvSpPr>
        <p:spPr>
          <a:xfrm>
            <a:off x="95063" y="2620100"/>
            <a:ext cx="4147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latin typeface="Consolas"/>
                <a:ea typeface="Consolas"/>
                <a:cs typeface="Consolas"/>
                <a:sym typeface="Consolas"/>
              </a:rPr>
              <a:t>@Test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public void testInsertEmptyValid()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Set up the existing set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Set target = </a:t>
            </a:r>
            <a:r>
              <a:rPr lang="sv-SE">
                <a:solidFill>
                  <a:srgbClr val="0000FF"/>
                </a:solidFill>
                <a:latin typeface="Consolas"/>
                <a:ea typeface="Consolas"/>
                <a:cs typeface="Consolas"/>
                <a:sym typeface="Consolas"/>
              </a:rPr>
              <a:t>new</a:t>
            </a:r>
            <a:r>
              <a:rPr lang="sv-SE">
                <a:solidFill>
                  <a:srgbClr val="0000FF"/>
                </a:solidFill>
                <a:latin typeface="Consolas"/>
                <a:ea typeface="Consolas"/>
                <a:cs typeface="Consolas"/>
                <a:sym typeface="Consolas"/>
              </a:rPr>
              <a:t> Set();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Insert an object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a:t>
            </a:r>
            <a:r>
              <a:rPr lang="sv-SE">
                <a:solidFill>
                  <a:srgbClr val="9900FF"/>
                </a:solidFill>
                <a:latin typeface="Consolas"/>
                <a:ea typeface="Consolas"/>
                <a:cs typeface="Consolas"/>
                <a:sym typeface="Consolas"/>
              </a:rPr>
              <a:t>String obj = “Test”;</a:t>
            </a:r>
            <a:endParaRPr>
              <a:solidFill>
                <a:srgbClr val="9900FF"/>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insert(target, </a:t>
            </a:r>
            <a:r>
              <a:rPr lang="sv-SE">
                <a:latin typeface="Consolas"/>
                <a:ea typeface="Consolas"/>
                <a:cs typeface="Consolas"/>
                <a:sym typeface="Consolas"/>
              </a:rPr>
              <a:t>obj</a:t>
            </a:r>
            <a:r>
              <a:rPr lang="sv-SE">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Check the result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FF0000"/>
                </a:solidFill>
                <a:latin typeface="Consolas"/>
                <a:ea typeface="Consolas"/>
                <a:cs typeface="Consolas"/>
                <a:sym typeface="Consolas"/>
              </a:rPr>
              <a:t>assertTrue(find(target,obj));</a:t>
            </a:r>
            <a:endParaRPr>
              <a:solidFill>
                <a:srgbClr val="FF0000"/>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a:t>
            </a:r>
            <a:endParaRPr>
              <a:latin typeface="Consolas"/>
              <a:ea typeface="Consolas"/>
              <a:cs typeface="Consolas"/>
              <a:sym typeface="Consolas"/>
            </a:endParaRPr>
          </a:p>
        </p:txBody>
      </p:sp>
      <p:graphicFrame>
        <p:nvGraphicFramePr>
          <p:cNvPr id="322" name="Google Shape;322;p36"/>
          <p:cNvGraphicFramePr/>
          <p:nvPr/>
        </p:nvGraphicFramePr>
        <p:xfrm>
          <a:off x="241150" y="1935780"/>
          <a:ext cx="3000000" cy="3000000"/>
        </p:xfrm>
        <a:graphic>
          <a:graphicData uri="http://schemas.openxmlformats.org/drawingml/2006/table">
            <a:tbl>
              <a:tblPr>
                <a:noFill/>
                <a:tableStyleId>{7B24F3FA-7D5E-491C-87FA-F2A867E0FBEB}</a:tableStyleId>
              </a:tblPr>
              <a:tblGrid>
                <a:gridCol w="618575"/>
                <a:gridCol w="635800"/>
                <a:gridCol w="801575"/>
                <a:gridCol w="1091250"/>
              </a:tblGrid>
              <a:tr h="289525">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44475">
                <a:tc>
                  <a:txBody>
                    <a:bodyPr/>
                    <a:lstStyle/>
                    <a:p>
                      <a:pPr indent="0" lvl="0" marL="0" rtl="0" algn="l">
                        <a:spcBef>
                          <a:spcPts val="0"/>
                        </a:spcBef>
                        <a:spcAft>
                          <a:spcPts val="0"/>
                        </a:spcAft>
                        <a:buNone/>
                      </a:pPr>
                      <a:r>
                        <a:rPr lang="sv-SE" sz="700">
                          <a:solidFill>
                            <a:srgbClr val="0000FF"/>
                          </a:solidFill>
                        </a:rPr>
                        <a:t>Empty</a:t>
                      </a:r>
                      <a:endParaRPr sz="700">
                        <a:solidFill>
                          <a:srgbClr val="0000FF"/>
                        </a:solidFill>
                      </a:endParaRPr>
                    </a:p>
                  </a:txBody>
                  <a:tcPr marT="91425" marB="91425" marR="91425" marL="91425"/>
                </a:tc>
                <a:tc>
                  <a:txBody>
                    <a:bodyPr/>
                    <a:lstStyle/>
                    <a:p>
                      <a:pPr indent="0" lvl="0" marL="0" rtl="0" algn="l">
                        <a:spcBef>
                          <a:spcPts val="0"/>
                        </a:spcBef>
                        <a:spcAft>
                          <a:spcPts val="0"/>
                        </a:spcAft>
                        <a:buNone/>
                      </a:pPr>
                      <a:r>
                        <a:rPr lang="sv-SE" sz="700">
                          <a:solidFill>
                            <a:srgbClr val="0000FF"/>
                          </a:solidFill>
                        </a:rPr>
                        <a:t>No</a:t>
                      </a:r>
                      <a:endParaRPr sz="700">
                        <a:solidFill>
                          <a:srgbClr val="0000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9900FF"/>
                          </a:solidFill>
                        </a:rPr>
                        <a:t>Valid</a:t>
                      </a:r>
                      <a:endParaRPr sz="700">
                        <a:solidFill>
                          <a:srgbClr val="99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graphicFrame>
        <p:nvGraphicFramePr>
          <p:cNvPr id="323" name="Google Shape;323;p36"/>
          <p:cNvGraphicFramePr/>
          <p:nvPr/>
        </p:nvGraphicFramePr>
        <p:xfrm>
          <a:off x="3969850" y="1935775"/>
          <a:ext cx="3000000" cy="3000000"/>
        </p:xfrm>
        <a:graphic>
          <a:graphicData uri="http://schemas.openxmlformats.org/drawingml/2006/table">
            <a:tbl>
              <a:tblPr>
                <a:noFill/>
                <a:tableStyleId>{7B24F3FA-7D5E-491C-87FA-F2A867E0FBEB}</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solidFill>
                            <a:srgbClr val="0000FF"/>
                          </a:solidFill>
                        </a:rPr>
                        <a:t>Empty</a:t>
                      </a:r>
                      <a:endParaRPr sz="700">
                        <a:solidFill>
                          <a:srgbClr val="0000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0000FF"/>
                          </a:solidFill>
                        </a:rPr>
                        <a:t>No</a:t>
                      </a:r>
                      <a:endParaRPr sz="700">
                        <a:solidFill>
                          <a:srgbClr val="00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9900FF"/>
                          </a:solidFill>
                        </a:rPr>
                        <a:t>Null</a:t>
                      </a:r>
                      <a:endParaRPr sz="700">
                        <a:solidFill>
                          <a:srgbClr val="99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bl>
          </a:graphicData>
        </a:graphic>
      </p:graphicFrame>
      <p:sp>
        <p:nvSpPr>
          <p:cNvPr id="324" name="Google Shape;324;p36"/>
          <p:cNvSpPr txBox="1"/>
          <p:nvPr/>
        </p:nvSpPr>
        <p:spPr>
          <a:xfrm>
            <a:off x="3919300" y="2620100"/>
            <a:ext cx="5153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latin typeface="Consolas"/>
                <a:ea typeface="Consolas"/>
                <a:cs typeface="Consolas"/>
                <a:sym typeface="Consolas"/>
              </a:rPr>
              <a:t>@Test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public void testInsertemptyNull()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Set up the existing set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Set target = </a:t>
            </a:r>
            <a:r>
              <a:rPr lang="sv-SE">
                <a:solidFill>
                  <a:srgbClr val="0000FF"/>
                </a:solidFill>
                <a:latin typeface="Consolas"/>
                <a:ea typeface="Consolas"/>
                <a:cs typeface="Consolas"/>
                <a:sym typeface="Consolas"/>
              </a:rPr>
              <a:t>n</a:t>
            </a:r>
            <a:r>
              <a:rPr lang="sv-SE">
                <a:solidFill>
                  <a:srgbClr val="0000FF"/>
                </a:solidFill>
                <a:latin typeface="Consolas"/>
                <a:ea typeface="Consolas"/>
                <a:cs typeface="Consolas"/>
                <a:sym typeface="Consolas"/>
              </a:rPr>
              <a:t>ew Set()</a:t>
            </a:r>
            <a:r>
              <a:rPr lang="sv-SE">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Insert null object and check exception </a:t>
            </a:r>
            <a:r>
              <a:rPr lang="sv-SE">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Throwable exc = </a:t>
            </a:r>
            <a:r>
              <a:rPr lang="sv-SE">
                <a:solidFill>
                  <a:srgbClr val="FF0000"/>
                </a:solidFill>
                <a:latin typeface="Consolas"/>
                <a:ea typeface="Consolas"/>
                <a:cs typeface="Consolas"/>
                <a:sym typeface="Consolas"/>
              </a:rPr>
              <a:t>assertThrows(</a:t>
            </a:r>
            <a:endParaRPr>
              <a:solidFill>
                <a:srgbClr val="FF0000"/>
              </a:solidFill>
              <a:latin typeface="Consolas"/>
              <a:ea typeface="Consolas"/>
              <a:cs typeface="Consolas"/>
              <a:sym typeface="Consolas"/>
            </a:endParaRPr>
          </a:p>
          <a:p>
            <a:pPr indent="0" lvl="0" marL="0" rtl="0" algn="l">
              <a:spcBef>
                <a:spcPts val="0"/>
              </a:spcBef>
              <a:spcAft>
                <a:spcPts val="0"/>
              </a:spcAft>
              <a:buNone/>
            </a:pPr>
            <a:r>
              <a:rPr lang="sv-SE">
                <a:solidFill>
                  <a:srgbClr val="FF0000"/>
                </a:solidFill>
                <a:latin typeface="Consolas"/>
                <a:ea typeface="Consolas"/>
                <a:cs typeface="Consolas"/>
                <a:sym typeface="Consolas"/>
              </a:rPr>
              <a:t>        SetException.class</a:t>
            </a:r>
            <a:r>
              <a:rPr lang="sv-SE">
                <a:latin typeface="Consolas"/>
                <a:ea typeface="Consolas"/>
                <a:cs typeface="Consolas"/>
                <a:sym typeface="Consolas"/>
              </a:rPr>
              <a:t>, () -&gt; {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insert(target, </a:t>
            </a:r>
            <a:r>
              <a:rPr lang="sv-SE">
                <a:solidFill>
                  <a:srgbClr val="9900FF"/>
                </a:solidFill>
                <a:latin typeface="Consolas"/>
                <a:ea typeface="Consolas"/>
                <a:cs typeface="Consolas"/>
                <a:sym typeface="Consolas"/>
              </a:rPr>
              <a:t>null</a:t>
            </a:r>
            <a:r>
              <a:rPr lang="sv-SE">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FF0000"/>
                </a:solidFill>
                <a:latin typeface="Consolas"/>
                <a:ea typeface="Consolas"/>
                <a:cs typeface="Consolas"/>
                <a:sym typeface="Consolas"/>
              </a:rPr>
              <a:t>assertEquals("Null Object", exc.getMessage());</a:t>
            </a:r>
            <a:endParaRPr>
              <a:solidFill>
                <a:srgbClr val="FF0000"/>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a:t>
            </a:r>
            <a:r>
              <a:rPr lang="sv-SE"/>
              <a:t> - </a:t>
            </a:r>
            <a:r>
              <a:rPr lang="sv-SE">
                <a:latin typeface="Consolas"/>
                <a:ea typeface="Consolas"/>
                <a:cs typeface="Consolas"/>
                <a:sym typeface="Consolas"/>
              </a:rPr>
              <a:t>find</a:t>
            </a:r>
            <a:r>
              <a:rPr lang="sv-SE"/>
              <a:t> service</a:t>
            </a:r>
            <a:endParaRPr/>
          </a:p>
        </p:txBody>
      </p:sp>
      <p:sp>
        <p:nvSpPr>
          <p:cNvPr id="330" name="Google Shape;330;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a:latin typeface="Consolas"/>
                <a:ea typeface="Consolas"/>
                <a:cs typeface="Consolas"/>
                <a:sym typeface="Consolas"/>
              </a:rPr>
              <a:t>find(pattern,file)</a:t>
            </a:r>
            <a:endParaRPr b="1">
              <a:latin typeface="Consolas"/>
              <a:ea typeface="Consolas"/>
              <a:cs typeface="Consolas"/>
              <a:sym typeface="Consolas"/>
            </a:endParaRPr>
          </a:p>
          <a:p>
            <a:pPr indent="-393700" lvl="0" marL="457200" marR="0" rtl="0" algn="l">
              <a:lnSpc>
                <a:spcPct val="100000"/>
              </a:lnSpc>
              <a:spcBef>
                <a:spcPts val="600"/>
              </a:spcBef>
              <a:spcAft>
                <a:spcPts val="0"/>
              </a:spcAft>
              <a:buSzPts val="2600"/>
              <a:buChar char="•"/>
            </a:pPr>
            <a:r>
              <a:rPr lang="sv-SE"/>
              <a:t>Finds instances of a pattern in a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 smith</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 smith</a:t>
            </a:r>
            <a:r>
              <a:rPr lang="sv-SE"/>
              <a:t> in the file</a:t>
            </a:r>
            <a:endParaRPr/>
          </a:p>
        </p:txBody>
      </p:sp>
      <p:sp>
        <p:nvSpPr>
          <p:cNvPr id="331" name="Google Shape;331;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a:t>
            </a:r>
            <a:r>
              <a:rPr lang="sv-SE">
                <a:latin typeface="Consolas"/>
                <a:ea typeface="Consolas"/>
                <a:cs typeface="Consolas"/>
                <a:sym typeface="Consolas"/>
              </a:rPr>
              <a:t>find</a:t>
            </a:r>
            <a:r>
              <a:rPr lang="sv-SE"/>
              <a:t> Service</a:t>
            </a:r>
            <a:endParaRPr/>
          </a:p>
        </p:txBody>
      </p:sp>
      <p:sp>
        <p:nvSpPr>
          <p:cNvPr id="337" name="Google Shape;337;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Parameters: pattern, file</a:t>
            </a:r>
            <a:endParaRPr/>
          </a:p>
          <a:p>
            <a:pPr indent="-393700" lvl="0" marL="457200" marR="0" rtl="0" algn="l">
              <a:lnSpc>
                <a:spcPct val="100000"/>
              </a:lnSpc>
              <a:spcBef>
                <a:spcPts val="0"/>
              </a:spcBef>
              <a:spcAft>
                <a:spcPts val="0"/>
              </a:spcAft>
              <a:buSzPts val="2600"/>
              <a:buChar char="•"/>
            </a:pPr>
            <a:r>
              <a:rPr lang="sv-SE"/>
              <a:t>What can we vary for each?</a:t>
            </a:r>
            <a:endParaRPr/>
          </a:p>
          <a:p>
            <a:pPr indent="-368300" lvl="1" marL="914400" marR="0" rtl="0" algn="l">
              <a:lnSpc>
                <a:spcPct val="100000"/>
              </a:lnSpc>
              <a:spcBef>
                <a:spcPts val="0"/>
              </a:spcBef>
              <a:spcAft>
                <a:spcPts val="0"/>
              </a:spcAft>
              <a:buSzPts val="2200"/>
              <a:buChar char="•"/>
            </a:pPr>
            <a:r>
              <a:rPr lang="sv-SE"/>
              <a:t>What can we control about the pattern? Or the file?</a:t>
            </a:r>
            <a:endParaRPr/>
          </a:p>
          <a:p>
            <a:pPr indent="-393700" lvl="0" marL="457200" marR="0" rtl="0" algn="l">
              <a:lnSpc>
                <a:spcPct val="100000"/>
              </a:lnSpc>
              <a:spcBef>
                <a:spcPts val="0"/>
              </a:spcBef>
              <a:spcAft>
                <a:spcPts val="0"/>
              </a:spcAft>
              <a:buSzPts val="2600"/>
              <a:buChar char="•"/>
            </a:pPr>
            <a:r>
              <a:rPr lang="sv-SE"/>
              <a:t>What values can we choose for each choice?</a:t>
            </a:r>
            <a:endParaRPr/>
          </a:p>
          <a:p>
            <a:pPr indent="-368300" lvl="1" marL="914400" marR="0" rtl="0" algn="l">
              <a:lnSpc>
                <a:spcPct val="100000"/>
              </a:lnSpc>
              <a:spcBef>
                <a:spcPts val="0"/>
              </a:spcBef>
              <a:spcAft>
                <a:spcPts val="0"/>
              </a:spcAft>
              <a:buSzPts val="2200"/>
              <a:buChar char="•"/>
            </a:pPr>
            <a:r>
              <a:rPr b="1" lang="sv-SE"/>
              <a:t>File name: </a:t>
            </a:r>
            <a:endParaRPr b="1"/>
          </a:p>
          <a:p>
            <a:pPr indent="-342900" lvl="2" marL="1371600" marR="0" rtl="0" algn="l">
              <a:lnSpc>
                <a:spcPct val="100000"/>
              </a:lnSpc>
              <a:spcBef>
                <a:spcPts val="0"/>
              </a:spcBef>
              <a:spcAft>
                <a:spcPts val="0"/>
              </a:spcAft>
              <a:buSzPts val="1800"/>
              <a:buChar char="•"/>
            </a:pPr>
            <a:r>
              <a:rPr lang="sv-SE"/>
              <a:t>File exists with that name</a:t>
            </a:r>
            <a:endParaRPr/>
          </a:p>
          <a:p>
            <a:pPr indent="-342900" lvl="2" marL="1371600" marR="0" rtl="0" algn="l">
              <a:lnSpc>
                <a:spcPct val="100000"/>
              </a:lnSpc>
              <a:spcBef>
                <a:spcPts val="0"/>
              </a:spcBef>
              <a:spcAft>
                <a:spcPts val="0"/>
              </a:spcAft>
              <a:buSzPts val="1800"/>
              <a:buChar char="•"/>
            </a:pPr>
            <a:r>
              <a:rPr lang="sv-SE"/>
              <a:t>File does not exist with that name</a:t>
            </a:r>
            <a:endParaRPr/>
          </a:p>
          <a:p>
            <a:pPr indent="-393700" lvl="0" marL="457200" marR="0" rtl="0" algn="l">
              <a:lnSpc>
                <a:spcPct val="100000"/>
              </a:lnSpc>
              <a:spcBef>
                <a:spcPts val="0"/>
              </a:spcBef>
              <a:spcAft>
                <a:spcPts val="0"/>
              </a:spcAft>
              <a:buSzPts val="2600"/>
              <a:buChar char="•"/>
            </a:pPr>
            <a:r>
              <a:rPr lang="sv-SE"/>
              <a:t>What constraints can we apply between choice values? (if, single, error)</a:t>
            </a:r>
            <a:endParaRPr/>
          </a:p>
        </p:txBody>
      </p:sp>
      <p:sp>
        <p:nvSpPr>
          <p:cNvPr id="338" name="Google Shape;338;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5" name="Google Shape;345;p3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find</a:t>
            </a:r>
            <a:r>
              <a:rPr lang="sv-SE"/>
              <a:t> Service</a:t>
            </a:r>
            <a:endParaRPr/>
          </a:p>
        </p:txBody>
      </p:sp>
      <p:sp>
        <p:nvSpPr>
          <p:cNvPr id="351" name="Google Shape;351;p40"/>
          <p:cNvSpPr txBox="1"/>
          <p:nvPr>
            <p:ph idx="1" type="body"/>
          </p:nvPr>
        </p:nvSpPr>
        <p:spPr>
          <a:xfrm>
            <a:off x="468900" y="1091325"/>
            <a:ext cx="4291800" cy="3671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sz="1800"/>
              <a:t>Pattern:</a:t>
            </a:r>
            <a:endParaRPr b="1" sz="1800"/>
          </a:p>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characters</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52" name="Google Shape;352;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3" name="Google Shape;353;p40"/>
          <p:cNvSpPr txBox="1"/>
          <p:nvPr>
            <p:ph idx="1" type="body"/>
          </p:nvPr>
        </p:nvSpPr>
        <p:spPr>
          <a:xfrm>
            <a:off x="4652700" y="1839800"/>
            <a:ext cx="4159500" cy="279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solidFill>
                  <a:schemeClr val="dk1"/>
                </a:solidFill>
              </a:rPr>
              <a:t>File:</a:t>
            </a:r>
            <a:endParaRPr b="1" sz="1800">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File name:    </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Existing file name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 file with this name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Number of occurrence of pattern in file: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exactly 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Pattern occurrences on any single line line: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p:txBody>
      </p:sp>
      <p:sp>
        <p:nvSpPr>
          <p:cNvPr id="354" name="Google Shape;354;p40"/>
          <p:cNvSpPr/>
          <p:nvPr/>
        </p:nvSpPr>
        <p:spPr>
          <a:xfrm>
            <a:off x="3392675" y="1339400"/>
            <a:ext cx="5083500" cy="4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(2</a:t>
            </a:r>
            <a:r>
              <a:rPr b="1" baseline="30000" lang="sv-SE" sz="2400"/>
              <a:t>2</a:t>
            </a:r>
            <a:r>
              <a:rPr b="1" lang="sv-SE" sz="2400"/>
              <a:t>*3</a:t>
            </a:r>
            <a:r>
              <a:rPr b="1" baseline="30000" lang="sv-SE" sz="2400"/>
              <a:t>3</a:t>
            </a:r>
            <a:r>
              <a:rPr b="1" lang="sv-SE" sz="2400"/>
              <a:t>*4</a:t>
            </a:r>
            <a:r>
              <a:rPr b="1" baseline="30000" lang="sv-SE" sz="2400"/>
              <a:t>1</a:t>
            </a:r>
            <a:r>
              <a:rPr b="1" lang="sv-SE" sz="2400"/>
              <a:t>) = 108 test specifications</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8" name="Google Shape;98;p1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Specifications</a:t>
            </a:r>
            <a:endParaRPr/>
          </a:p>
        </p:txBody>
      </p:sp>
      <p:sp>
        <p:nvSpPr>
          <p:cNvPr id="99" name="Google Shape;99;p14"/>
          <p:cNvSpPr txBox="1"/>
          <p:nvPr>
            <p:ph idx="1" type="body"/>
          </p:nvPr>
        </p:nvSpPr>
        <p:spPr>
          <a:xfrm>
            <a:off x="468900" y="1282400"/>
            <a:ext cx="5038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May end up with thousands of test specifications.</a:t>
            </a:r>
            <a:endParaRPr b="1"/>
          </a:p>
          <a:p>
            <a:pPr indent="-393700" lvl="0" marL="457200" rtl="0" algn="l">
              <a:spcBef>
                <a:spcPts val="1000"/>
              </a:spcBef>
              <a:spcAft>
                <a:spcPts val="0"/>
              </a:spcAft>
              <a:buSzPts val="2600"/>
              <a:buChar char="•"/>
            </a:pPr>
            <a:r>
              <a:rPr lang="sv-SE"/>
              <a:t>Which do you turn into concrete test cases?</a:t>
            </a:r>
            <a:endParaRPr/>
          </a:p>
          <a:p>
            <a:pPr indent="-393700" lvl="0" marL="457200" rtl="0" algn="l">
              <a:spcBef>
                <a:spcPts val="1000"/>
              </a:spcBef>
              <a:spcAft>
                <a:spcPts val="0"/>
              </a:spcAft>
              <a:buSzPts val="2600"/>
              <a:buChar char="•"/>
            </a:pPr>
            <a:r>
              <a:rPr b="1" lang="sv-SE"/>
              <a:t>Identify the important interactions.</a:t>
            </a:r>
            <a:endParaRPr b="1"/>
          </a:p>
        </p:txBody>
      </p:sp>
      <p:pic>
        <p:nvPicPr>
          <p:cNvPr id="100" name="Google Shape;100;p14"/>
          <p:cNvPicPr preferRelativeResize="0"/>
          <p:nvPr/>
        </p:nvPicPr>
        <p:blipFill>
          <a:blip r:embed="rId3">
            <a:alphaModFix/>
          </a:blip>
          <a:stretch>
            <a:fillRect/>
          </a:stretch>
        </p:blipFill>
        <p:spPr>
          <a:xfrm>
            <a:off x="5507400" y="1714850"/>
            <a:ext cx="3484200" cy="21651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ERROR and SINGLE Constraints</a:t>
            </a:r>
            <a:endParaRPr/>
          </a:p>
        </p:txBody>
      </p:sp>
      <p:sp>
        <p:nvSpPr>
          <p:cNvPr id="360" name="Google Shape;360;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1" name="Google Shape;361;p41"/>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62" name="Google Shape;362;p41"/>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63" name="Google Shape;363;p41"/>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64" name="Google Shape;364;p41"/>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65" name="Google Shape;365;p41"/>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66" name="Google Shape;366;p41"/>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67" name="Google Shape;367;p41"/>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68" name="Google Shape;368;p41"/>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69" name="Google Shape;369;p41"/>
          <p:cNvSpPr/>
          <p:nvPr/>
        </p:nvSpPr>
        <p:spPr>
          <a:xfrm>
            <a:off x="3733950" y="1184850"/>
            <a:ext cx="5231400" cy="4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2</a:t>
            </a:r>
            <a:r>
              <a:rPr b="1" lang="sv-SE" sz="2000"/>
              <a:t>*2</a:t>
            </a:r>
            <a:r>
              <a:rPr b="1" baseline="30000" lang="sv-SE" sz="2000"/>
              <a:t>3</a:t>
            </a:r>
            <a:r>
              <a:rPr b="1" lang="sv-SE" sz="2000"/>
              <a:t>*3</a:t>
            </a:r>
            <a:r>
              <a:rPr b="1" baseline="30000" lang="sv-SE" sz="2000"/>
              <a:t>1</a:t>
            </a:r>
            <a:r>
              <a:rPr b="1" lang="sv-SE" sz="2000"/>
              <a:t>) = 30</a:t>
            </a:r>
            <a:endParaRPr b="1" sz="2000"/>
          </a:p>
        </p:txBody>
      </p:sp>
      <p:sp>
        <p:nvSpPr>
          <p:cNvPr id="370" name="Google Shape;370;p41"/>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Constraints</a:t>
            </a:r>
            <a:endParaRPr/>
          </a:p>
        </p:txBody>
      </p:sp>
      <p:sp>
        <p:nvSpPr>
          <p:cNvPr id="376" name="Google Shape;376;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7" name="Google Shape;377;p42"/>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78" name="Google Shape;378;p42"/>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79" name="Google Shape;379;p42"/>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80" name="Google Shape;380;p42"/>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1" name="Google Shape;381;p42"/>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2" name="Google Shape;382;p42"/>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3" name="Google Shape;383;p42"/>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84" name="Google Shape;384;p42"/>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85" name="Google Shape;385;p42"/>
          <p:cNvSpPr/>
          <p:nvPr/>
        </p:nvSpPr>
        <p:spPr>
          <a:xfrm>
            <a:off x="2856475" y="1184850"/>
            <a:ext cx="6108900" cy="62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3</a:t>
            </a:r>
            <a:r>
              <a:rPr b="1" lang="sv-SE" sz="2000"/>
              <a:t>*2</a:t>
            </a:r>
            <a:r>
              <a:rPr b="1" baseline="30000" lang="sv-SE" sz="2000"/>
              <a:t>3</a:t>
            </a:r>
            <a:r>
              <a:rPr b="1" lang="sv-SE" sz="2000"/>
              <a:t>) (quoted = true)  + (1</a:t>
            </a:r>
            <a:r>
              <a:rPr b="1" baseline="30000" lang="sv-SE" sz="2000"/>
              <a:t>4</a:t>
            </a:r>
            <a:r>
              <a:rPr b="1" lang="sv-SE" sz="2000"/>
              <a:t>*2</a:t>
            </a:r>
            <a:r>
              <a:rPr b="1" baseline="30000" lang="sv-SE" sz="2000"/>
              <a:t>2</a:t>
            </a:r>
            <a:r>
              <a:rPr b="1" lang="sv-SE" sz="2000"/>
              <a:t>) (quoted = false) = 18</a:t>
            </a:r>
            <a:endParaRPr b="1" sz="2000"/>
          </a:p>
        </p:txBody>
      </p:sp>
      <p:sp>
        <p:nvSpPr>
          <p:cNvPr id="386" name="Google Shape;386;p42"/>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7" name="Google Shape;387;p42"/>
          <p:cNvSpPr txBox="1"/>
          <p:nvPr/>
        </p:nvSpPr>
        <p:spPr>
          <a:xfrm>
            <a:off x="0" y="3137100"/>
            <a:ext cx="1362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1100"/>
              <a:t>[property quoted]</a:t>
            </a:r>
            <a:endParaRPr b="1" sz="1100"/>
          </a:p>
        </p:txBody>
      </p:sp>
      <p:sp>
        <p:nvSpPr>
          <p:cNvPr id="388" name="Google Shape;388;p42"/>
          <p:cNvSpPr txBox="1"/>
          <p:nvPr/>
        </p:nvSpPr>
        <p:spPr>
          <a:xfrm>
            <a:off x="74675" y="413930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
        <p:nvSpPr>
          <p:cNvPr id="389" name="Google Shape;389;p42"/>
          <p:cNvSpPr txBox="1"/>
          <p:nvPr/>
        </p:nvSpPr>
        <p:spPr>
          <a:xfrm>
            <a:off x="74675" y="441205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6" name="Google Shape;396;p4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Combinatorial Interaction Testing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3" name="Google Shape;403;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Limiting Num. of Test Specifications</a:t>
            </a:r>
            <a:endParaRPr/>
          </a:p>
        </p:txBody>
      </p:sp>
      <p:sp>
        <p:nvSpPr>
          <p:cNvPr id="404" name="Google Shape;404;p44"/>
          <p:cNvSpPr txBox="1"/>
          <p:nvPr>
            <p:ph idx="1" type="body"/>
          </p:nvPr>
        </p:nvSpPr>
        <p:spPr>
          <a:xfrm>
            <a:off x="4571995" y="1282400"/>
            <a:ext cx="41148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Full set = 432 specifications</a:t>
            </a:r>
            <a:endParaRPr sz="2200"/>
          </a:p>
          <a:p>
            <a:pPr indent="-368300" lvl="0" marL="457200" rtl="0" algn="l">
              <a:spcBef>
                <a:spcPts val="1000"/>
              </a:spcBef>
              <a:spcAft>
                <a:spcPts val="0"/>
              </a:spcAft>
              <a:buSzPts val="2200"/>
              <a:buChar char="•"/>
            </a:pPr>
            <a:r>
              <a:rPr lang="sv-SE" sz="2200"/>
              <a:t>Few natural IF, SINGLE, ERROR constraints for these features.</a:t>
            </a:r>
            <a:endParaRPr sz="2200"/>
          </a:p>
          <a:p>
            <a:pPr indent="-368300" lvl="0" marL="457200" rtl="0" algn="l">
              <a:spcBef>
                <a:spcPts val="1000"/>
              </a:spcBef>
              <a:spcAft>
                <a:spcPts val="0"/>
              </a:spcAft>
              <a:buSzPts val="2200"/>
              <a:buChar char="•"/>
            </a:pPr>
            <a:r>
              <a:rPr lang="sv-SE" sz="2200"/>
              <a:t>What is important to cover?</a:t>
            </a:r>
            <a:endParaRPr sz="2200"/>
          </a:p>
        </p:txBody>
      </p:sp>
      <p:graphicFrame>
        <p:nvGraphicFramePr>
          <p:cNvPr id="405" name="Google Shape;405;p44"/>
          <p:cNvGraphicFramePr/>
          <p:nvPr/>
        </p:nvGraphicFramePr>
        <p:xfrm>
          <a:off x="468900" y="1282400"/>
          <a:ext cx="3000000" cy="3000000"/>
        </p:xfrm>
        <a:graphic>
          <a:graphicData uri="http://schemas.openxmlformats.org/drawingml/2006/table">
            <a:tbl>
              <a:tblPr>
                <a:noFill/>
                <a:tableStyleId>{7B24F3FA-7D5E-491C-87FA-F2A867E0FBEB}</a:tableStyleId>
              </a:tblPr>
              <a:tblGrid>
                <a:gridCol w="1303725"/>
                <a:gridCol w="1303725"/>
                <a:gridCol w="1303725"/>
              </a:tblGrid>
              <a:tr h="289350">
                <a:tc>
                  <a:txBody>
                    <a:bodyPr/>
                    <a:lstStyle/>
                    <a:p>
                      <a:pPr indent="0" lvl="0" marL="0" rtl="0" algn="l">
                        <a:spcBef>
                          <a:spcPts val="0"/>
                        </a:spcBef>
                        <a:spcAft>
                          <a:spcPts val="0"/>
                        </a:spcAft>
                        <a:buNone/>
                      </a:pPr>
                      <a:r>
                        <a:rPr b="1" lang="sv-SE" sz="1000"/>
                        <a:t>Bandwidth Mode</a:t>
                      </a:r>
                      <a:endParaRPr b="1" sz="1000"/>
                    </a:p>
                  </a:txBody>
                  <a:tcPr marT="91425" marB="91425" marR="91425" marL="91425"/>
                </a:tc>
                <a:tc>
                  <a:txBody>
                    <a:bodyPr/>
                    <a:lstStyle/>
                    <a:p>
                      <a:pPr indent="0" lvl="0" marL="0" rtl="0" algn="l">
                        <a:spcBef>
                          <a:spcPts val="0"/>
                        </a:spcBef>
                        <a:spcAft>
                          <a:spcPts val="0"/>
                        </a:spcAft>
                        <a:buNone/>
                      </a:pPr>
                      <a:r>
                        <a:rPr b="1" lang="sv-SE" sz="1000"/>
                        <a:t>Language</a:t>
                      </a:r>
                      <a:endParaRPr b="1" sz="1000"/>
                    </a:p>
                  </a:txBody>
                  <a:tcPr marT="91425" marB="91425" marR="91425" marL="91425"/>
                </a:tc>
                <a:tc>
                  <a:txBody>
                    <a:bodyPr/>
                    <a:lstStyle/>
                    <a:p>
                      <a:pPr indent="0" lvl="0" marL="0" rtl="0" algn="l">
                        <a:spcBef>
                          <a:spcPts val="0"/>
                        </a:spcBef>
                        <a:spcAft>
                          <a:spcPts val="0"/>
                        </a:spcAft>
                        <a:buNone/>
                      </a:pPr>
                      <a:r>
                        <a:rPr b="1" lang="sv-SE" sz="1000"/>
                        <a:t>Fonts</a:t>
                      </a:r>
                      <a:endParaRPr b="1" sz="1000"/>
                    </a:p>
                  </a:txBody>
                  <a:tcPr marT="91425" marB="91425" marR="91425" marL="91425"/>
                </a:tc>
              </a:tr>
              <a:tr h="289350">
                <a:tc>
                  <a:txBody>
                    <a:bodyPr/>
                    <a:lstStyle/>
                    <a:p>
                      <a:pPr indent="0" lvl="0" marL="0" rtl="0" algn="l">
                        <a:spcBef>
                          <a:spcPts val="0"/>
                        </a:spcBef>
                        <a:spcAft>
                          <a:spcPts val="0"/>
                        </a:spcAft>
                        <a:buNone/>
                      </a:pPr>
                      <a:r>
                        <a:rPr lang="sv-SE" sz="1000"/>
                        <a:t>Desktop Site</a:t>
                      </a:r>
                      <a:endParaRPr sz="1000"/>
                    </a:p>
                  </a:txBody>
                  <a:tcPr marT="91425" marB="91425" marR="91425" marL="91425"/>
                </a:tc>
                <a:tc>
                  <a:txBody>
                    <a:bodyPr/>
                    <a:lstStyle/>
                    <a:p>
                      <a:pPr indent="0" lvl="0" marL="0" rtl="0" algn="l">
                        <a:spcBef>
                          <a:spcPts val="0"/>
                        </a:spcBef>
                        <a:spcAft>
                          <a:spcPts val="0"/>
                        </a:spcAft>
                        <a:buNone/>
                      </a:pPr>
                      <a:r>
                        <a:rPr lang="sv-SE" sz="1000"/>
                        <a:t>English</a:t>
                      </a:r>
                      <a:endParaRPr sz="1000"/>
                    </a:p>
                  </a:txBody>
                  <a:tcPr marT="91425" marB="91425" marR="91425" marL="91425"/>
                </a:tc>
                <a:tc>
                  <a:txBody>
                    <a:bodyPr/>
                    <a:lstStyle/>
                    <a:p>
                      <a:pPr indent="0" lvl="0" marL="0" rtl="0" algn="l">
                        <a:spcBef>
                          <a:spcPts val="0"/>
                        </a:spcBef>
                        <a:spcAft>
                          <a:spcPts val="0"/>
                        </a:spcAft>
                        <a:buNone/>
                      </a:pPr>
                      <a:r>
                        <a:rPr lang="sv-SE" sz="1000"/>
                        <a:t>Standard</a:t>
                      </a:r>
                      <a:endParaRPr sz="1000"/>
                    </a:p>
                  </a:txBody>
                  <a:tcPr marT="91425" marB="91425" marR="91425" marL="91425"/>
                </a:tc>
              </a:tr>
              <a:tr h="289350">
                <a:tc>
                  <a:txBody>
                    <a:bodyPr/>
                    <a:lstStyle/>
                    <a:p>
                      <a:pPr indent="0" lvl="0" marL="0" rtl="0" algn="l">
                        <a:spcBef>
                          <a:spcPts val="0"/>
                        </a:spcBef>
                        <a:spcAft>
                          <a:spcPts val="0"/>
                        </a:spcAft>
                        <a:buNone/>
                      </a:pPr>
                      <a:r>
                        <a:rPr lang="sv-SE" sz="1000"/>
                        <a:t>Mobile Site</a:t>
                      </a:r>
                      <a:endParaRPr sz="1000"/>
                    </a:p>
                  </a:txBody>
                  <a:tcPr marT="91425" marB="91425" marR="91425" marL="91425"/>
                </a:tc>
                <a:tc>
                  <a:txBody>
                    <a:bodyPr/>
                    <a:lstStyle/>
                    <a:p>
                      <a:pPr indent="0" lvl="0" marL="0" rtl="0" algn="l">
                        <a:spcBef>
                          <a:spcPts val="0"/>
                        </a:spcBef>
                        <a:spcAft>
                          <a:spcPts val="0"/>
                        </a:spcAft>
                        <a:buNone/>
                      </a:pPr>
                      <a:r>
                        <a:rPr lang="sv-SE" sz="1000"/>
                        <a:t>French</a:t>
                      </a:r>
                      <a:endParaRPr sz="1000"/>
                    </a:p>
                  </a:txBody>
                  <a:tcPr marT="91425" marB="91425" marR="91425" marL="91425"/>
                </a:tc>
                <a:tc>
                  <a:txBody>
                    <a:bodyPr/>
                    <a:lstStyle/>
                    <a:p>
                      <a:pPr indent="0" lvl="0" marL="0" rtl="0" algn="l">
                        <a:spcBef>
                          <a:spcPts val="0"/>
                        </a:spcBef>
                        <a:spcAft>
                          <a:spcPts val="0"/>
                        </a:spcAft>
                        <a:buNone/>
                      </a:pPr>
                      <a:r>
                        <a:rPr lang="sv-SE" sz="1000"/>
                        <a:t>Open-Source</a:t>
                      </a:r>
                      <a:endParaRPr sz="1000"/>
                    </a:p>
                  </a:txBody>
                  <a:tcPr marT="91425" marB="91425" marR="91425" marL="91425"/>
                </a:tc>
              </a:tr>
              <a:tr h="289350">
                <a:tc>
                  <a:txBody>
                    <a:bodyPr/>
                    <a:lstStyle/>
                    <a:p>
                      <a:pPr indent="0" lvl="0" marL="0" rtl="0" algn="l">
                        <a:spcBef>
                          <a:spcPts val="0"/>
                        </a:spcBef>
                        <a:spcAft>
                          <a:spcPts val="0"/>
                        </a:spcAft>
                        <a:buNone/>
                      </a:pPr>
                      <a:r>
                        <a:rPr lang="sv-SE" sz="1000"/>
                        <a:t>Text Only</a:t>
                      </a:r>
                      <a:endParaRPr sz="1000"/>
                    </a:p>
                  </a:txBody>
                  <a:tcPr marT="91425" marB="91425" marR="91425" marL="91425"/>
                </a:tc>
                <a:tc>
                  <a:txBody>
                    <a:bodyPr/>
                    <a:lstStyle/>
                    <a:p>
                      <a:pPr indent="0" lvl="0" marL="0" rtl="0" algn="l">
                        <a:spcBef>
                          <a:spcPts val="0"/>
                        </a:spcBef>
                        <a:spcAft>
                          <a:spcPts val="0"/>
                        </a:spcAft>
                        <a:buNone/>
                      </a:pPr>
                      <a:r>
                        <a:rPr lang="sv-SE" sz="1000"/>
                        <a:t>German</a:t>
                      </a:r>
                      <a:endParaRPr sz="1000"/>
                    </a:p>
                  </a:txBody>
                  <a:tcPr marT="91425" marB="91425" marR="91425" marL="91425"/>
                </a:tc>
                <a:tc>
                  <a:txBody>
                    <a:bodyPr/>
                    <a:lstStyle/>
                    <a:p>
                      <a:pPr indent="0" lvl="0" marL="0" rtl="0" algn="l">
                        <a:spcBef>
                          <a:spcPts val="0"/>
                        </a:spcBef>
                        <a:spcAft>
                          <a:spcPts val="0"/>
                        </a:spcAft>
                        <a:buNone/>
                      </a:pPr>
                      <a:r>
                        <a:rPr lang="sv-SE" sz="1000"/>
                        <a:t>Minimal</a:t>
                      </a:r>
                      <a:endParaRPr sz="1000"/>
                    </a:p>
                  </a:txBody>
                  <a:tcPr marT="91425" marB="91425" marR="91425" marL="91425"/>
                </a:tc>
              </a:tr>
              <a:tr h="29215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sv-SE" sz="1000"/>
                        <a:t>Swedish</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b="1" lang="sv-SE" sz="1000"/>
                        <a:t>Advertising</a:t>
                      </a:r>
                      <a:endParaRPr b="1" sz="1000"/>
                    </a:p>
                  </a:txBody>
                  <a:tcPr marT="91425" marB="91425" marR="91425" marL="91425"/>
                </a:tc>
                <a:tc>
                  <a:txBody>
                    <a:bodyPr/>
                    <a:lstStyle/>
                    <a:p>
                      <a:pPr indent="0" lvl="0" marL="0" rtl="0" algn="l">
                        <a:spcBef>
                          <a:spcPts val="0"/>
                        </a:spcBef>
                        <a:spcAft>
                          <a:spcPts val="0"/>
                        </a:spcAft>
                        <a:buNone/>
                      </a:pPr>
                      <a:r>
                        <a:rPr b="1" lang="sv-SE" sz="1000"/>
                        <a:t>Screen Size</a:t>
                      </a:r>
                      <a:endParaRPr b="1"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No Advertising</a:t>
                      </a:r>
                      <a:endParaRPr sz="1000"/>
                    </a:p>
                  </a:txBody>
                  <a:tcPr marT="91425" marB="91425" marR="91425" marL="91425"/>
                </a:tc>
                <a:tc>
                  <a:txBody>
                    <a:bodyPr/>
                    <a:lstStyle/>
                    <a:p>
                      <a:pPr indent="0" lvl="0" marL="0" rtl="0" algn="l">
                        <a:spcBef>
                          <a:spcPts val="0"/>
                        </a:spcBef>
                        <a:spcAft>
                          <a:spcPts val="0"/>
                        </a:spcAft>
                        <a:buNone/>
                      </a:pPr>
                      <a:r>
                        <a:rPr lang="sv-SE" sz="1000"/>
                        <a:t>Phone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Targeted Advertising</a:t>
                      </a:r>
                      <a:endParaRPr sz="1000"/>
                    </a:p>
                  </a:txBody>
                  <a:tcPr marT="91425" marB="91425" marR="91425" marL="91425"/>
                </a:tc>
                <a:tc>
                  <a:txBody>
                    <a:bodyPr/>
                    <a:lstStyle/>
                    <a:p>
                      <a:pPr indent="0" lvl="0" marL="0" rtl="0" algn="l">
                        <a:spcBef>
                          <a:spcPts val="0"/>
                        </a:spcBef>
                        <a:spcAft>
                          <a:spcPts val="0"/>
                        </a:spcAft>
                        <a:buNone/>
                      </a:pPr>
                      <a:r>
                        <a:rPr lang="sv-SE" sz="1000"/>
                        <a:t>Tablet</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General Advertising</a:t>
                      </a:r>
                      <a:endParaRPr sz="1000"/>
                    </a:p>
                  </a:txBody>
                  <a:tcPr marT="91425" marB="91425" marR="91425" marL="91425"/>
                </a:tc>
                <a:tc>
                  <a:txBody>
                    <a:bodyPr/>
                    <a:lstStyle/>
                    <a:p>
                      <a:pPr indent="0" lvl="0" marL="0" rtl="0" algn="l">
                        <a:spcBef>
                          <a:spcPts val="0"/>
                        </a:spcBef>
                        <a:spcAft>
                          <a:spcPts val="0"/>
                        </a:spcAft>
                        <a:buNone/>
                      </a:pPr>
                      <a:r>
                        <a:rPr lang="sv-SE" sz="1000"/>
                        <a:t>Full Size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Minimal Advertising</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2" name="Google Shape;412;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Combinatorial Interaction Testing</a:t>
            </a:r>
            <a:endParaRPr/>
          </a:p>
        </p:txBody>
      </p:sp>
      <p:sp>
        <p:nvSpPr>
          <p:cNvPr id="413" name="Google Shape;413;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Cover all 2-way (pairwise) interactions.</a:t>
            </a:r>
            <a:endParaRPr/>
          </a:p>
          <a:p>
            <a:pPr indent="-368300" lvl="1" marL="914400" rtl="0" algn="l">
              <a:spcBef>
                <a:spcPts val="500"/>
              </a:spcBef>
              <a:spcAft>
                <a:spcPts val="0"/>
              </a:spcAft>
              <a:buSzPts val="2200"/>
              <a:buChar char="•"/>
            </a:pPr>
            <a:r>
              <a:rPr b="1" lang="sv-SE"/>
              <a:t>Can cover multiple pairs with one test case.</a:t>
            </a:r>
            <a:endParaRPr b="1"/>
          </a:p>
          <a:p>
            <a:pPr indent="-393700" lvl="0" marL="457200" rtl="0" algn="l">
              <a:spcBef>
                <a:spcPts val="1000"/>
              </a:spcBef>
              <a:spcAft>
                <a:spcPts val="0"/>
              </a:spcAft>
              <a:buSzPts val="2600"/>
              <a:buChar char="•"/>
            </a:pPr>
            <a:r>
              <a:rPr lang="sv-SE"/>
              <a:t>Set of all combinations grows exponentially.</a:t>
            </a:r>
            <a:endParaRPr/>
          </a:p>
          <a:p>
            <a:pPr indent="-393700" lvl="0" marL="457200" rtl="0" algn="l">
              <a:spcBef>
                <a:spcPts val="1000"/>
              </a:spcBef>
              <a:spcAft>
                <a:spcPts val="0"/>
              </a:spcAft>
              <a:buSzPts val="2600"/>
              <a:buChar char="•"/>
            </a:pPr>
            <a:r>
              <a:rPr lang="sv-SE"/>
              <a:t>Set of pairwise combinations grows logarithmically.</a:t>
            </a:r>
            <a:endParaRPr/>
          </a:p>
          <a:p>
            <a:pPr indent="-368300" lvl="1" marL="914400" rtl="0" algn="l">
              <a:spcBef>
                <a:spcPts val="500"/>
              </a:spcBef>
              <a:spcAft>
                <a:spcPts val="0"/>
              </a:spcAft>
              <a:buSzPts val="2200"/>
              <a:buChar char="•"/>
            </a:pPr>
            <a:r>
              <a:rPr lang="sv-SE"/>
              <a:t>(last slide) 432 combinations.</a:t>
            </a:r>
            <a:endParaRPr/>
          </a:p>
          <a:p>
            <a:pPr indent="-368300" lvl="1" marL="914400" rtl="0" algn="l">
              <a:spcBef>
                <a:spcPts val="500"/>
              </a:spcBef>
              <a:spcAft>
                <a:spcPts val="0"/>
              </a:spcAft>
              <a:buSzPts val="2200"/>
              <a:buChar char="•"/>
            </a:pPr>
            <a:r>
              <a:rPr lang="sv-SE"/>
              <a:t>Possible to cover all </a:t>
            </a:r>
            <a:r>
              <a:rPr b="1" lang="sv-SE"/>
              <a:t>pairs of choices </a:t>
            </a:r>
            <a:r>
              <a:rPr lang="sv-SE"/>
              <a:t>in 16 tests.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0" name="Google Shape;420;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21" name="Google Shape;421;p46"/>
          <p:cNvPicPr preferRelativeResize="0"/>
          <p:nvPr/>
        </p:nvPicPr>
        <p:blipFill>
          <a:blip r:embed="rId3">
            <a:alphaModFix/>
          </a:blip>
          <a:stretch>
            <a:fillRect/>
          </a:stretch>
        </p:blipFill>
        <p:spPr>
          <a:xfrm>
            <a:off x="468900" y="1187750"/>
            <a:ext cx="8217899" cy="2601230"/>
          </a:xfrm>
          <a:prstGeom prst="rect">
            <a:avLst/>
          </a:prstGeom>
          <a:noFill/>
          <a:ln>
            <a:noFill/>
          </a:ln>
        </p:spPr>
      </p:pic>
      <p:pic>
        <p:nvPicPr>
          <p:cNvPr id="422" name="Google Shape;422;p46"/>
          <p:cNvPicPr preferRelativeResize="0"/>
          <p:nvPr/>
        </p:nvPicPr>
        <p:blipFill>
          <a:blip r:embed="rId4">
            <a:alphaModFix/>
          </a:blip>
          <a:stretch>
            <a:fillRect/>
          </a:stretch>
        </p:blipFill>
        <p:spPr>
          <a:xfrm>
            <a:off x="1771275" y="3788968"/>
            <a:ext cx="4988943" cy="1098195"/>
          </a:xfrm>
          <a:prstGeom prst="rect">
            <a:avLst/>
          </a:prstGeom>
          <a:noFill/>
          <a:ln>
            <a:noFill/>
          </a:ln>
        </p:spPr>
      </p:pic>
      <p:sp>
        <p:nvSpPr>
          <p:cNvPr id="423" name="Google Shape;423;p46"/>
          <p:cNvSpPr txBox="1"/>
          <p:nvPr/>
        </p:nvSpPr>
        <p:spPr>
          <a:xfrm>
            <a:off x="7039025" y="3954950"/>
            <a:ext cx="18546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000"/>
              <a:t>2 * 2 * 3 = 12 combinations</a:t>
            </a:r>
            <a:endParaRPr b="1"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0" name="Google Shape;430;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31" name="Google Shape;431;p47"/>
          <p:cNvPicPr preferRelativeResize="0"/>
          <p:nvPr/>
        </p:nvPicPr>
        <p:blipFill>
          <a:blip r:embed="rId3">
            <a:alphaModFix/>
          </a:blip>
          <a:stretch>
            <a:fillRect/>
          </a:stretch>
        </p:blipFill>
        <p:spPr>
          <a:xfrm>
            <a:off x="263975" y="1282400"/>
            <a:ext cx="2876375" cy="3428315"/>
          </a:xfrm>
          <a:prstGeom prst="rect">
            <a:avLst/>
          </a:prstGeom>
          <a:noFill/>
          <a:ln>
            <a:noFill/>
          </a:ln>
        </p:spPr>
      </p:pic>
      <p:pic>
        <p:nvPicPr>
          <p:cNvPr id="432" name="Google Shape;432;p47"/>
          <p:cNvPicPr preferRelativeResize="0"/>
          <p:nvPr/>
        </p:nvPicPr>
        <p:blipFill>
          <a:blip r:embed="rId4">
            <a:alphaModFix/>
          </a:blip>
          <a:stretch>
            <a:fillRect/>
          </a:stretch>
        </p:blipFill>
        <p:spPr>
          <a:xfrm>
            <a:off x="315213" y="1288953"/>
            <a:ext cx="2876375" cy="3415221"/>
          </a:xfrm>
          <a:prstGeom prst="rect">
            <a:avLst/>
          </a:prstGeom>
          <a:noFill/>
          <a:ln>
            <a:noFill/>
          </a:ln>
        </p:spPr>
      </p:pic>
      <p:pic>
        <p:nvPicPr>
          <p:cNvPr id="433" name="Google Shape;433;p47"/>
          <p:cNvPicPr preferRelativeResize="0"/>
          <p:nvPr/>
        </p:nvPicPr>
        <p:blipFill>
          <a:blip r:embed="rId5">
            <a:alphaModFix/>
          </a:blip>
          <a:stretch>
            <a:fillRect/>
          </a:stretch>
        </p:blipFill>
        <p:spPr>
          <a:xfrm>
            <a:off x="3326700" y="1311600"/>
            <a:ext cx="2698950" cy="3369925"/>
          </a:xfrm>
          <a:prstGeom prst="rect">
            <a:avLst/>
          </a:prstGeom>
          <a:noFill/>
          <a:ln>
            <a:noFill/>
          </a:ln>
        </p:spPr>
      </p:pic>
      <p:pic>
        <p:nvPicPr>
          <p:cNvPr id="434" name="Google Shape;434;p47"/>
          <p:cNvPicPr preferRelativeResize="0"/>
          <p:nvPr/>
        </p:nvPicPr>
        <p:blipFill>
          <a:blip r:embed="rId6">
            <a:alphaModFix/>
          </a:blip>
          <a:stretch>
            <a:fillRect/>
          </a:stretch>
        </p:blipFill>
        <p:spPr>
          <a:xfrm>
            <a:off x="6160750" y="1322353"/>
            <a:ext cx="2732194" cy="33484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
                                        <p:tgtEl>
                                          <p:spTgt spid="432"/>
                                        </p:tgtEl>
                                      </p:cBhvr>
                                    </p:animEffect>
                                  </p:childTnLst>
                                </p:cTn>
                              </p:par>
                              <p:par>
                                <p:cTn fill="hold" nodeType="withEffect" presetClass="exit" presetID="10" presetSubtype="0">
                                  <p:stCondLst>
                                    <p:cond delay="0"/>
                                  </p:stCondLst>
                                  <p:childTnLst>
                                    <p:animEffect filter="fade" transition="out">
                                      <p:cBhvr>
                                        <p:cTn dur="1"/>
                                        <p:tgtEl>
                                          <p:spTgt spid="431"/>
                                        </p:tgtEl>
                                      </p:cBhvr>
                                    </p:animEffect>
                                    <p:set>
                                      <p:cBhvr>
                                        <p:cTn dur="1" fill="hold">
                                          <p:stCondLst>
                                            <p:cond delay="0"/>
                                          </p:stCondLst>
                                        </p:cTn>
                                        <p:tgtEl>
                                          <p:spTgt spid="4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1" name="Google Shape;441;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sp>
        <p:nvSpPr>
          <p:cNvPr id="442" name="Google Shape;442;p48"/>
          <p:cNvSpPr txBox="1"/>
          <p:nvPr>
            <p:ph idx="1" type="body"/>
          </p:nvPr>
        </p:nvSpPr>
        <p:spPr>
          <a:xfrm>
            <a:off x="468901" y="1282400"/>
            <a:ext cx="4725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Goal of CIT is to produce  </a:t>
            </a:r>
            <a:r>
              <a:rPr b="1" lang="sv-SE"/>
              <a:t>covering array</a:t>
            </a:r>
            <a:r>
              <a:rPr lang="sv-SE"/>
              <a:t>. </a:t>
            </a:r>
            <a:endParaRPr/>
          </a:p>
          <a:p>
            <a:pPr indent="-368300" lvl="1" marL="914400" rtl="0" algn="l">
              <a:spcBef>
                <a:spcPts val="500"/>
              </a:spcBef>
              <a:spcAft>
                <a:spcPts val="0"/>
              </a:spcAft>
              <a:buSzPts val="2200"/>
              <a:buChar char="•"/>
            </a:pPr>
            <a:r>
              <a:rPr lang="sv-SE"/>
              <a:t>Set of configurations that covers all 2-way combinations. </a:t>
            </a:r>
            <a:endParaRPr/>
          </a:p>
          <a:p>
            <a:pPr indent="-368300" lvl="1" marL="914400" rtl="0" algn="l">
              <a:spcBef>
                <a:spcPts val="500"/>
              </a:spcBef>
              <a:spcAft>
                <a:spcPts val="0"/>
              </a:spcAft>
              <a:buSzPts val="2200"/>
              <a:buChar char="•"/>
            </a:pPr>
            <a:r>
              <a:rPr lang="sv-SE"/>
              <a:t>Cover in 6 test cases.</a:t>
            </a:r>
            <a:endParaRPr/>
          </a:p>
        </p:txBody>
      </p:sp>
      <p:pic>
        <p:nvPicPr>
          <p:cNvPr id="443" name="Google Shape;443;p48"/>
          <p:cNvPicPr preferRelativeResize="0"/>
          <p:nvPr/>
        </p:nvPicPr>
        <p:blipFill>
          <a:blip r:embed="rId3">
            <a:alphaModFix/>
          </a:blip>
          <a:stretch>
            <a:fillRect/>
          </a:stretch>
        </p:blipFill>
        <p:spPr>
          <a:xfrm>
            <a:off x="5194788" y="1642913"/>
            <a:ext cx="3381375" cy="2124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0" name="Google Shape;450;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51" name="Google Shape;451;p49"/>
          <p:cNvGraphicFramePr/>
          <p:nvPr/>
        </p:nvGraphicFramePr>
        <p:xfrm>
          <a:off x="386925" y="1229875"/>
          <a:ext cx="3000000" cy="3000000"/>
        </p:xfrm>
        <a:graphic>
          <a:graphicData uri="http://schemas.openxmlformats.org/drawingml/2006/table">
            <a:tbl>
              <a:tblPr>
                <a:noFill/>
                <a:tableStyleId>{7B24F3FA-7D5E-491C-87FA-F2A867E0FBEB}</a:tableStyleId>
              </a:tblPr>
              <a:tblGrid>
                <a:gridCol w="1303725"/>
              </a:tblGrid>
              <a:tr h="292075">
                <a:tc>
                  <a:txBody>
                    <a:bodyPr/>
                    <a:lstStyle/>
                    <a:p>
                      <a:pPr indent="0" lvl="0" marL="0" rtl="0" algn="l">
                        <a:spcBef>
                          <a:spcPts val="0"/>
                        </a:spcBef>
                        <a:spcAft>
                          <a:spcPts val="0"/>
                        </a:spcAft>
                        <a:buNone/>
                      </a:pPr>
                      <a:r>
                        <a:rPr b="1" lang="sv-SE" sz="900"/>
                        <a:t>Bandwidth Mode</a:t>
                      </a:r>
                      <a:endParaRPr b="1" sz="900"/>
                    </a:p>
                  </a:txBody>
                  <a:tcPr marT="91425" marB="91425" marR="91425" marL="91425"/>
                </a:tc>
              </a:tr>
              <a:tr h="292075">
                <a:tc>
                  <a:txBody>
                    <a:bodyPr/>
                    <a:lstStyle/>
                    <a:p>
                      <a:pPr indent="0" lvl="0" marL="0" rtl="0" algn="l">
                        <a:spcBef>
                          <a:spcPts val="0"/>
                        </a:spcBef>
                        <a:spcAft>
                          <a:spcPts val="0"/>
                        </a:spcAft>
                        <a:buNone/>
                      </a:pPr>
                      <a:r>
                        <a:rPr lang="sv-SE" sz="900"/>
                        <a:t>Desktop Site</a:t>
                      </a:r>
                      <a:endParaRPr sz="900"/>
                    </a:p>
                  </a:txBody>
                  <a:tcPr marT="91425" marB="91425" marR="91425" marL="91425"/>
                </a:tc>
              </a:tr>
              <a:tr h="292075">
                <a:tc>
                  <a:txBody>
                    <a:bodyPr/>
                    <a:lstStyle/>
                    <a:p>
                      <a:pPr indent="0" lvl="0" marL="0" rtl="0" algn="l">
                        <a:spcBef>
                          <a:spcPts val="0"/>
                        </a:spcBef>
                        <a:spcAft>
                          <a:spcPts val="0"/>
                        </a:spcAft>
                        <a:buNone/>
                      </a:pPr>
                      <a:r>
                        <a:rPr lang="sv-SE" sz="900"/>
                        <a:t>Mobile Site</a:t>
                      </a:r>
                      <a:endParaRPr sz="900"/>
                    </a:p>
                  </a:txBody>
                  <a:tcPr marT="91425" marB="91425" marR="91425" marL="91425"/>
                </a:tc>
              </a:tr>
              <a:tr h="292075">
                <a:tc>
                  <a:txBody>
                    <a:bodyPr/>
                    <a:lstStyle/>
                    <a:p>
                      <a:pPr indent="0" lvl="0" marL="0" rtl="0" algn="l">
                        <a:spcBef>
                          <a:spcPts val="0"/>
                        </a:spcBef>
                        <a:spcAft>
                          <a:spcPts val="0"/>
                        </a:spcAft>
                        <a:buNone/>
                      </a:pPr>
                      <a:r>
                        <a:rPr lang="sv-SE" sz="900"/>
                        <a:t>Text Only</a:t>
                      </a:r>
                      <a:endParaRPr sz="900"/>
                    </a:p>
                  </a:txBody>
                  <a:tcPr marT="91425" marB="91425" marR="91425" marL="91425">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Fonts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Standard</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Open-Source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Minimal</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Screen Size</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Phone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Tablet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Full Size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452" name="Google Shape;452;p49"/>
          <p:cNvGraphicFramePr/>
          <p:nvPr/>
        </p:nvGraphicFramePr>
        <p:xfrm>
          <a:off x="2253750" y="1282388"/>
          <a:ext cx="3000000" cy="3000000"/>
        </p:xfrm>
        <a:graphic>
          <a:graphicData uri="http://schemas.openxmlformats.org/drawingml/2006/table">
            <a:tbl>
              <a:tblPr>
                <a:noFill/>
                <a:tableStyleId>{7B24F3FA-7D5E-491C-87FA-F2A867E0FBEB}</a:tableStyleId>
              </a:tblPr>
              <a:tblGrid>
                <a:gridCol w="1326975"/>
                <a:gridCol w="1326975"/>
              </a:tblGrid>
              <a:tr h="355000">
                <a:tc>
                  <a:txBody>
                    <a:bodyPr/>
                    <a:lstStyle/>
                    <a:p>
                      <a:pPr indent="0" lvl="0" marL="0" rtl="0" algn="l">
                        <a:spcBef>
                          <a:spcPts val="0"/>
                        </a:spcBef>
                        <a:spcAft>
                          <a:spcPts val="0"/>
                        </a:spcAft>
                        <a:buNone/>
                      </a:pPr>
                      <a:r>
                        <a:rPr b="1" lang="sv-SE" sz="1100"/>
                        <a:t>Bandwidth Mode</a:t>
                      </a:r>
                      <a:endParaRPr b="1" sz="1100"/>
                    </a:p>
                  </a:txBody>
                  <a:tcPr marT="91425" marB="91425" marR="91425" marL="91425"/>
                </a:tc>
                <a:tc>
                  <a:txBody>
                    <a:bodyPr/>
                    <a:lstStyle/>
                    <a:p>
                      <a:pPr indent="0" lvl="0" marL="0" rtl="0" algn="l">
                        <a:spcBef>
                          <a:spcPts val="0"/>
                        </a:spcBef>
                        <a:spcAft>
                          <a:spcPts val="0"/>
                        </a:spcAft>
                        <a:buNone/>
                      </a:pPr>
                      <a:r>
                        <a:rPr b="1" lang="sv-SE" sz="1100"/>
                        <a:t>Fonts</a:t>
                      </a:r>
                      <a:endParaRPr b="1" sz="1100"/>
                    </a:p>
                  </a:txBody>
                  <a:tcPr marT="91425" marB="91425" marR="91425" marL="91425">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53" name="Google Shape;453;p49"/>
          <p:cNvSpPr txBox="1"/>
          <p:nvPr>
            <p:ph idx="1" type="body"/>
          </p:nvPr>
        </p:nvSpPr>
        <p:spPr>
          <a:xfrm>
            <a:off x="6178350" y="1282400"/>
            <a:ext cx="2889300" cy="34803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sv-SE" sz="1700"/>
              <a:t>Cover all combinations for two variables.</a:t>
            </a:r>
            <a:endParaRPr sz="1700"/>
          </a:p>
          <a:p>
            <a:pPr indent="-336550" lvl="0" marL="457200" rtl="0" algn="l">
              <a:spcBef>
                <a:spcPts val="1000"/>
              </a:spcBef>
              <a:spcAft>
                <a:spcPts val="0"/>
              </a:spcAft>
              <a:buSzPts val="1700"/>
              <a:buChar char="•"/>
            </a:pPr>
            <a:r>
              <a:rPr lang="sv-SE" sz="1700"/>
              <a:t>Add a third, account for all combinations of pairs of values.</a:t>
            </a:r>
            <a:endParaRPr sz="1700"/>
          </a:p>
          <a:p>
            <a:pPr indent="-311150" lvl="1" marL="914400" rtl="0" algn="l">
              <a:spcBef>
                <a:spcPts val="500"/>
              </a:spcBef>
              <a:spcAft>
                <a:spcPts val="0"/>
              </a:spcAft>
              <a:buSzPts val="1300"/>
              <a:buChar char="•"/>
            </a:pPr>
            <a:r>
              <a:rPr lang="sv-SE" sz="1300"/>
              <a:t>Each test specification can cover up to three pairs.</a:t>
            </a:r>
            <a:endParaRPr sz="1300"/>
          </a:p>
          <a:p>
            <a:pPr indent="0" lvl="0" marL="0" rtl="0" algn="l">
              <a:spcBef>
                <a:spcPts val="1000"/>
              </a:spcBef>
              <a:spcAft>
                <a:spcPts val="0"/>
              </a:spcAft>
              <a:buNone/>
            </a:pPr>
            <a:r>
              <a:t/>
            </a:r>
            <a:endParaRPr sz="1700"/>
          </a:p>
        </p:txBody>
      </p:sp>
      <p:graphicFrame>
        <p:nvGraphicFramePr>
          <p:cNvPr id="454" name="Google Shape;454;p49"/>
          <p:cNvGraphicFramePr/>
          <p:nvPr/>
        </p:nvGraphicFramePr>
        <p:xfrm>
          <a:off x="4907700" y="1282400"/>
          <a:ext cx="3000000" cy="3000000"/>
        </p:xfrm>
        <a:graphic>
          <a:graphicData uri="http://schemas.openxmlformats.org/drawingml/2006/table">
            <a:tbl>
              <a:tblPr>
                <a:noFill/>
                <a:tableStyleId>{7B24F3FA-7D5E-491C-87FA-F2A867E0FBEB}</a:tableStyleId>
              </a:tblPr>
              <a:tblGrid>
                <a:gridCol w="1429500"/>
              </a:tblGrid>
              <a:tr h="355000">
                <a:tc>
                  <a:txBody>
                    <a:bodyPr/>
                    <a:lstStyle/>
                    <a:p>
                      <a:pPr indent="0" lvl="0" marL="0" rtl="0" algn="l">
                        <a:spcBef>
                          <a:spcPts val="0"/>
                        </a:spcBef>
                        <a:spcAft>
                          <a:spcPts val="0"/>
                        </a:spcAft>
                        <a:buNone/>
                      </a:pPr>
                      <a:r>
                        <a:rPr b="1" lang="sv-SE" sz="1100"/>
                        <a:t>Screen Size</a:t>
                      </a:r>
                      <a:endParaRPr b="1"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1" name="Google Shape;461;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62" name="Google Shape;462;p50"/>
          <p:cNvGraphicFramePr/>
          <p:nvPr/>
        </p:nvGraphicFramePr>
        <p:xfrm>
          <a:off x="151275" y="1210675"/>
          <a:ext cx="3000000" cy="3000000"/>
        </p:xfrm>
        <a:graphic>
          <a:graphicData uri="http://schemas.openxmlformats.org/drawingml/2006/table">
            <a:tbl>
              <a:tblPr>
                <a:noFill/>
                <a:tableStyleId>{7B24F3FA-7D5E-491C-87FA-F2A867E0FBEB}</a:tableStyleId>
              </a:tblPr>
              <a:tblGrid>
                <a:gridCol w="1191025"/>
                <a:gridCol w="912450"/>
                <a:gridCol w="854800"/>
              </a:tblGrid>
              <a:tr h="289350">
                <a:tc>
                  <a:txBody>
                    <a:bodyPr/>
                    <a:lstStyle/>
                    <a:p>
                      <a:pPr indent="0" lvl="0" marL="0" rtl="0" algn="l">
                        <a:spcBef>
                          <a:spcPts val="0"/>
                        </a:spcBef>
                        <a:spcAft>
                          <a:spcPts val="0"/>
                        </a:spcAft>
                        <a:buNone/>
                      </a:pPr>
                      <a:r>
                        <a:rPr b="1" lang="sv-SE" sz="800"/>
                        <a:t>Bandwidth Mode</a:t>
                      </a:r>
                      <a:endParaRPr b="1" sz="800"/>
                    </a:p>
                  </a:txBody>
                  <a:tcPr marT="91425" marB="91425" marR="91425" marL="91425"/>
                </a:tc>
                <a:tc>
                  <a:txBody>
                    <a:bodyPr/>
                    <a:lstStyle/>
                    <a:p>
                      <a:pPr indent="0" lvl="0" marL="0" rtl="0" algn="l">
                        <a:spcBef>
                          <a:spcPts val="0"/>
                        </a:spcBef>
                        <a:spcAft>
                          <a:spcPts val="0"/>
                        </a:spcAft>
                        <a:buNone/>
                      </a:pPr>
                      <a:r>
                        <a:rPr b="1" lang="sv-SE" sz="800"/>
                        <a:t>Language</a:t>
                      </a:r>
                      <a:endParaRPr b="1" sz="800"/>
                    </a:p>
                  </a:txBody>
                  <a:tcPr marT="91425" marB="91425" marR="91425" marL="91425"/>
                </a:tc>
                <a:tc>
                  <a:txBody>
                    <a:bodyPr/>
                    <a:lstStyle/>
                    <a:p>
                      <a:pPr indent="0" lvl="0" marL="0" rtl="0" algn="l">
                        <a:spcBef>
                          <a:spcPts val="0"/>
                        </a:spcBef>
                        <a:spcAft>
                          <a:spcPts val="0"/>
                        </a:spcAft>
                        <a:buNone/>
                      </a:pPr>
                      <a:r>
                        <a:rPr b="1" lang="sv-SE" sz="800"/>
                        <a:t>Fonts</a:t>
                      </a:r>
                      <a:endParaRPr b="1" sz="800"/>
                    </a:p>
                  </a:txBody>
                  <a:tcPr marT="91425" marB="91425" marR="91425" marL="91425"/>
                </a:tc>
              </a:tr>
              <a:tr h="289350">
                <a:tc>
                  <a:txBody>
                    <a:bodyPr/>
                    <a:lstStyle/>
                    <a:p>
                      <a:pPr indent="0" lvl="0" marL="0" rtl="0" algn="l">
                        <a:spcBef>
                          <a:spcPts val="0"/>
                        </a:spcBef>
                        <a:spcAft>
                          <a:spcPts val="0"/>
                        </a:spcAft>
                        <a:buNone/>
                      </a:pPr>
                      <a:r>
                        <a:rPr lang="sv-SE" sz="800"/>
                        <a:t>Desktop Site</a:t>
                      </a:r>
                      <a:endParaRPr sz="800"/>
                    </a:p>
                  </a:txBody>
                  <a:tcPr marT="91425" marB="91425" marR="91425" marL="91425"/>
                </a:tc>
                <a:tc>
                  <a:txBody>
                    <a:bodyPr/>
                    <a:lstStyle/>
                    <a:p>
                      <a:pPr indent="0" lvl="0" marL="0" rtl="0" algn="l">
                        <a:spcBef>
                          <a:spcPts val="0"/>
                        </a:spcBef>
                        <a:spcAft>
                          <a:spcPts val="0"/>
                        </a:spcAft>
                        <a:buNone/>
                      </a:pPr>
                      <a:r>
                        <a:rPr lang="sv-SE" sz="800"/>
                        <a:t>English</a:t>
                      </a:r>
                      <a:endParaRPr sz="800"/>
                    </a:p>
                  </a:txBody>
                  <a:tcPr marT="91425" marB="91425" marR="91425" marL="91425"/>
                </a:tc>
                <a:tc>
                  <a:txBody>
                    <a:bodyPr/>
                    <a:lstStyle/>
                    <a:p>
                      <a:pPr indent="0" lvl="0" marL="0" rtl="0" algn="l">
                        <a:spcBef>
                          <a:spcPts val="0"/>
                        </a:spcBef>
                        <a:spcAft>
                          <a:spcPts val="0"/>
                        </a:spcAft>
                        <a:buNone/>
                      </a:pPr>
                      <a:r>
                        <a:rPr lang="sv-SE" sz="800"/>
                        <a:t>Standard</a:t>
                      </a:r>
                      <a:endParaRPr sz="800"/>
                    </a:p>
                  </a:txBody>
                  <a:tcPr marT="91425" marB="91425" marR="91425" marL="91425"/>
                </a:tc>
              </a:tr>
              <a:tr h="289350">
                <a:tc>
                  <a:txBody>
                    <a:bodyPr/>
                    <a:lstStyle/>
                    <a:p>
                      <a:pPr indent="0" lvl="0" marL="0" rtl="0" algn="l">
                        <a:spcBef>
                          <a:spcPts val="0"/>
                        </a:spcBef>
                        <a:spcAft>
                          <a:spcPts val="0"/>
                        </a:spcAft>
                        <a:buNone/>
                      </a:pPr>
                      <a:r>
                        <a:rPr lang="sv-SE" sz="800"/>
                        <a:t>Mobile Site</a:t>
                      </a:r>
                      <a:endParaRPr sz="800"/>
                    </a:p>
                  </a:txBody>
                  <a:tcPr marT="91425" marB="91425" marR="91425" marL="91425"/>
                </a:tc>
                <a:tc>
                  <a:txBody>
                    <a:bodyPr/>
                    <a:lstStyle/>
                    <a:p>
                      <a:pPr indent="0" lvl="0" marL="0" rtl="0" algn="l">
                        <a:spcBef>
                          <a:spcPts val="0"/>
                        </a:spcBef>
                        <a:spcAft>
                          <a:spcPts val="0"/>
                        </a:spcAft>
                        <a:buNone/>
                      </a:pPr>
                      <a:r>
                        <a:rPr lang="sv-SE" sz="800"/>
                        <a:t>French</a:t>
                      </a:r>
                      <a:endParaRPr sz="800"/>
                    </a:p>
                  </a:txBody>
                  <a:tcPr marT="91425" marB="91425" marR="91425" marL="91425"/>
                </a:tc>
                <a:tc>
                  <a:txBody>
                    <a:bodyPr/>
                    <a:lstStyle/>
                    <a:p>
                      <a:pPr indent="0" lvl="0" marL="0" rtl="0" algn="l">
                        <a:spcBef>
                          <a:spcPts val="0"/>
                        </a:spcBef>
                        <a:spcAft>
                          <a:spcPts val="0"/>
                        </a:spcAft>
                        <a:buNone/>
                      </a:pPr>
                      <a:r>
                        <a:rPr lang="sv-SE" sz="800"/>
                        <a:t>Open-Source</a:t>
                      </a:r>
                      <a:endParaRPr sz="800"/>
                    </a:p>
                  </a:txBody>
                  <a:tcPr marT="91425" marB="91425" marR="91425" marL="91425"/>
                </a:tc>
              </a:tr>
              <a:tr h="289350">
                <a:tc>
                  <a:txBody>
                    <a:bodyPr/>
                    <a:lstStyle/>
                    <a:p>
                      <a:pPr indent="0" lvl="0" marL="0" rtl="0" algn="l">
                        <a:spcBef>
                          <a:spcPts val="0"/>
                        </a:spcBef>
                        <a:spcAft>
                          <a:spcPts val="0"/>
                        </a:spcAft>
                        <a:buNone/>
                      </a:pPr>
                      <a:r>
                        <a:rPr lang="sv-SE" sz="800"/>
                        <a:t>Text Only</a:t>
                      </a:r>
                      <a:endParaRPr sz="800"/>
                    </a:p>
                  </a:txBody>
                  <a:tcPr marT="91425" marB="91425" marR="91425" marL="91425"/>
                </a:tc>
                <a:tc>
                  <a:txBody>
                    <a:bodyPr/>
                    <a:lstStyle/>
                    <a:p>
                      <a:pPr indent="0" lvl="0" marL="0" rtl="0" algn="l">
                        <a:spcBef>
                          <a:spcPts val="0"/>
                        </a:spcBef>
                        <a:spcAft>
                          <a:spcPts val="0"/>
                        </a:spcAft>
                        <a:buNone/>
                      </a:pPr>
                      <a:r>
                        <a:rPr lang="sv-SE" sz="800"/>
                        <a:t>German</a:t>
                      </a:r>
                      <a:endParaRPr sz="800"/>
                    </a:p>
                  </a:txBody>
                  <a:tcPr marT="91425" marB="91425" marR="91425" marL="91425"/>
                </a:tc>
                <a:tc>
                  <a:txBody>
                    <a:bodyPr/>
                    <a:lstStyle/>
                    <a:p>
                      <a:pPr indent="0" lvl="0" marL="0" rtl="0" algn="l">
                        <a:spcBef>
                          <a:spcPts val="0"/>
                        </a:spcBef>
                        <a:spcAft>
                          <a:spcPts val="0"/>
                        </a:spcAft>
                        <a:buNone/>
                      </a:pPr>
                      <a:r>
                        <a:rPr lang="sv-SE" sz="800"/>
                        <a:t>Minimal</a:t>
                      </a:r>
                      <a:endParaRPr sz="800"/>
                    </a:p>
                  </a:txBody>
                  <a:tcPr marT="91425" marB="91425" marR="91425" marL="91425"/>
                </a:tc>
              </a:tr>
              <a:tr h="2921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sv-SE" sz="800"/>
                        <a:t>Swedish</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b="1" lang="sv-SE" sz="800"/>
                        <a:t>Advertising</a:t>
                      </a:r>
                      <a:endParaRPr b="1" sz="800"/>
                    </a:p>
                  </a:txBody>
                  <a:tcPr marT="91425" marB="91425" marR="91425" marL="91425"/>
                </a:tc>
                <a:tc>
                  <a:txBody>
                    <a:bodyPr/>
                    <a:lstStyle/>
                    <a:p>
                      <a:pPr indent="0" lvl="0" marL="0" rtl="0" algn="l">
                        <a:spcBef>
                          <a:spcPts val="0"/>
                        </a:spcBef>
                        <a:spcAft>
                          <a:spcPts val="0"/>
                        </a:spcAft>
                        <a:buNone/>
                      </a:pPr>
                      <a:r>
                        <a:rPr b="1" lang="sv-SE" sz="800"/>
                        <a:t>Screen Size</a:t>
                      </a:r>
                      <a:endParaRPr b="1"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No Advertising</a:t>
                      </a:r>
                      <a:endParaRPr sz="800"/>
                    </a:p>
                  </a:txBody>
                  <a:tcPr marT="91425" marB="91425" marR="91425" marL="91425"/>
                </a:tc>
                <a:tc>
                  <a:txBody>
                    <a:bodyPr/>
                    <a:lstStyle/>
                    <a:p>
                      <a:pPr indent="0" lvl="0" marL="0" rtl="0" algn="l">
                        <a:spcBef>
                          <a:spcPts val="0"/>
                        </a:spcBef>
                        <a:spcAft>
                          <a:spcPts val="0"/>
                        </a:spcAft>
                        <a:buNone/>
                      </a:pPr>
                      <a:r>
                        <a:rPr lang="sv-SE" sz="800"/>
                        <a:t>Phone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Targeted Advertising</a:t>
                      </a:r>
                      <a:endParaRPr sz="800"/>
                    </a:p>
                  </a:txBody>
                  <a:tcPr marT="91425" marB="91425" marR="91425" marL="91425"/>
                </a:tc>
                <a:tc>
                  <a:txBody>
                    <a:bodyPr/>
                    <a:lstStyle/>
                    <a:p>
                      <a:pPr indent="0" lvl="0" marL="0" rtl="0" algn="l">
                        <a:spcBef>
                          <a:spcPts val="0"/>
                        </a:spcBef>
                        <a:spcAft>
                          <a:spcPts val="0"/>
                        </a:spcAft>
                        <a:buNone/>
                      </a:pPr>
                      <a:r>
                        <a:rPr lang="sv-SE" sz="800"/>
                        <a:t>Tablet</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General Advertising</a:t>
                      </a:r>
                      <a:endParaRPr sz="800"/>
                    </a:p>
                  </a:txBody>
                  <a:tcPr marT="91425" marB="91425" marR="91425" marL="91425"/>
                </a:tc>
                <a:tc>
                  <a:txBody>
                    <a:bodyPr/>
                    <a:lstStyle/>
                    <a:p>
                      <a:pPr indent="0" lvl="0" marL="0" rtl="0" algn="l">
                        <a:spcBef>
                          <a:spcPts val="0"/>
                        </a:spcBef>
                        <a:spcAft>
                          <a:spcPts val="0"/>
                        </a:spcAft>
                        <a:buNone/>
                      </a:pPr>
                      <a:r>
                        <a:rPr lang="sv-SE" sz="800"/>
                        <a:t>Full Size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Minimal Advertising</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graphicFrame>
        <p:nvGraphicFramePr>
          <p:cNvPr id="463" name="Google Shape;463;p50"/>
          <p:cNvGraphicFramePr/>
          <p:nvPr/>
        </p:nvGraphicFramePr>
        <p:xfrm>
          <a:off x="3319325" y="-34987"/>
          <a:ext cx="3000000" cy="3000000"/>
        </p:xfrm>
        <a:graphic>
          <a:graphicData uri="http://schemas.openxmlformats.org/drawingml/2006/table">
            <a:tbl>
              <a:tblPr>
                <a:noFill/>
                <a:tableStyleId>{7B24F3FA-7D5E-491C-87FA-F2A867E0FBEB}</a:tableStyleId>
              </a:tblPr>
              <a:tblGrid>
                <a:gridCol w="773775"/>
                <a:gridCol w="1180525"/>
              </a:tblGrid>
              <a:tr h="221075">
                <a:tc>
                  <a:txBody>
                    <a:bodyPr/>
                    <a:lstStyle/>
                    <a:p>
                      <a:pPr indent="0" lvl="0" marL="0" rtl="0" algn="l">
                        <a:spcBef>
                          <a:spcPts val="0"/>
                        </a:spcBef>
                        <a:spcAft>
                          <a:spcPts val="0"/>
                        </a:spcAft>
                        <a:buNone/>
                      </a:pPr>
                      <a:r>
                        <a:rPr b="1" lang="sv-SE" sz="800"/>
                        <a:t>Language</a:t>
                      </a:r>
                      <a:endParaRPr b="1" sz="800"/>
                    </a:p>
                  </a:txBody>
                  <a:tcPr marT="91425" marB="91425" marR="91425" marL="91425">
                    <a:solidFill>
                      <a:srgbClr val="FFFFFF"/>
                    </a:solidFill>
                  </a:tcPr>
                </a:tc>
                <a:tc>
                  <a:txBody>
                    <a:bodyPr/>
                    <a:lstStyle/>
                    <a:p>
                      <a:pPr indent="0" lvl="0" marL="0" rtl="0" algn="l">
                        <a:spcBef>
                          <a:spcPts val="0"/>
                        </a:spcBef>
                        <a:spcAft>
                          <a:spcPts val="0"/>
                        </a:spcAft>
                        <a:buNone/>
                      </a:pPr>
                      <a:r>
                        <a:rPr b="1" lang="sv-SE" sz="800"/>
                        <a:t>Advertising</a:t>
                      </a:r>
                      <a:endParaRPr b="1" sz="800"/>
                    </a:p>
                  </a:txBody>
                  <a:tcPr marT="91425" marB="91425" marR="91425" marL="91425">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464" name="Google Shape;464;p50"/>
          <p:cNvGraphicFramePr/>
          <p:nvPr/>
        </p:nvGraphicFramePr>
        <p:xfrm>
          <a:off x="5273625" y="-34987"/>
          <a:ext cx="3000000" cy="3000000"/>
        </p:xfrm>
        <a:graphic>
          <a:graphicData uri="http://schemas.openxmlformats.org/drawingml/2006/table">
            <a:tbl>
              <a:tblPr>
                <a:noFill/>
                <a:tableStyleId>{7B24F3FA-7D5E-491C-87FA-F2A867E0FBEB}</a:tableStyleId>
              </a:tblPr>
              <a:tblGrid>
                <a:gridCol w="1158000"/>
              </a:tblGrid>
              <a:tr h="221075">
                <a:tc>
                  <a:txBody>
                    <a:bodyPr/>
                    <a:lstStyle/>
                    <a:p>
                      <a:pPr indent="0" lvl="0" marL="0" rtl="0" algn="l">
                        <a:spcBef>
                          <a:spcPts val="0"/>
                        </a:spcBef>
                        <a:spcAft>
                          <a:spcPts val="0"/>
                        </a:spcAft>
                        <a:buNone/>
                      </a:pPr>
                      <a:r>
                        <a:rPr b="1" lang="sv-SE" sz="800"/>
                        <a:t>Bandwidth Mode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graphicFrame>
        <p:nvGraphicFramePr>
          <p:cNvPr id="465" name="Google Shape;465;p50"/>
          <p:cNvGraphicFramePr/>
          <p:nvPr/>
        </p:nvGraphicFramePr>
        <p:xfrm>
          <a:off x="6431625" y="-34987"/>
          <a:ext cx="3000000" cy="3000000"/>
        </p:xfrm>
        <a:graphic>
          <a:graphicData uri="http://schemas.openxmlformats.org/drawingml/2006/table">
            <a:tbl>
              <a:tblPr>
                <a:noFill/>
                <a:tableStyleId>{7B24F3FA-7D5E-491C-87FA-F2A867E0FBEB}</a:tableStyleId>
              </a:tblPr>
              <a:tblGrid>
                <a:gridCol w="1158000"/>
              </a:tblGrid>
              <a:tr h="221075">
                <a:tc>
                  <a:txBody>
                    <a:bodyPr/>
                    <a:lstStyle/>
                    <a:p>
                      <a:pPr indent="0" lvl="0" marL="0" rtl="0" algn="l">
                        <a:spcBef>
                          <a:spcPts val="0"/>
                        </a:spcBef>
                        <a:spcAft>
                          <a:spcPts val="0"/>
                        </a:spcAft>
                        <a:buNone/>
                      </a:pPr>
                      <a:r>
                        <a:rPr b="1" lang="sv-SE" sz="800"/>
                        <a:t>Fonts</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
        <p:nvSpPr>
          <p:cNvPr id="466" name="Google Shape;466;p50"/>
          <p:cNvSpPr txBox="1"/>
          <p:nvPr/>
        </p:nvSpPr>
        <p:spPr>
          <a:xfrm>
            <a:off x="5273625" y="1210675"/>
            <a:ext cx="8811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800">
                <a:highlight>
                  <a:srgbClr val="FFFFFF"/>
                </a:highlight>
              </a:rPr>
              <a:t>Mobile Site</a:t>
            </a:r>
            <a:endParaRPr sz="800">
              <a:highlight>
                <a:srgbClr val="FFFFFF"/>
              </a:highlight>
            </a:endParaRPr>
          </a:p>
        </p:txBody>
      </p:sp>
      <p:graphicFrame>
        <p:nvGraphicFramePr>
          <p:cNvPr id="467" name="Google Shape;467;p50"/>
          <p:cNvGraphicFramePr/>
          <p:nvPr/>
        </p:nvGraphicFramePr>
        <p:xfrm>
          <a:off x="7589625" y="-34987"/>
          <a:ext cx="3000000" cy="3000000"/>
        </p:xfrm>
        <a:graphic>
          <a:graphicData uri="http://schemas.openxmlformats.org/drawingml/2006/table">
            <a:tbl>
              <a:tblPr>
                <a:noFill/>
                <a:tableStyleId>{7B24F3FA-7D5E-491C-87FA-F2A867E0FBEB}</a:tableStyleId>
              </a:tblPr>
              <a:tblGrid>
                <a:gridCol w="1158000"/>
              </a:tblGrid>
              <a:tr h="221075">
                <a:tc>
                  <a:txBody>
                    <a:bodyPr/>
                    <a:lstStyle/>
                    <a:p>
                      <a:pPr indent="0" lvl="0" marL="0" rtl="0" algn="l">
                        <a:spcBef>
                          <a:spcPts val="0"/>
                        </a:spcBef>
                        <a:spcAft>
                          <a:spcPts val="0"/>
                        </a:spcAft>
                        <a:buNone/>
                      </a:pPr>
                      <a:r>
                        <a:rPr b="1" lang="sv-SE" sz="800"/>
                        <a:t>Screen Size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7" name="Google Shape;107;p1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08" name="Google Shape;108;p1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Examine</a:t>
            </a:r>
            <a:r>
              <a:rPr lang="sv-SE"/>
              <a:t> how feature interactions can create faults.</a:t>
            </a:r>
            <a:endParaRPr/>
          </a:p>
          <a:p>
            <a:pPr indent="-393700" lvl="0" marL="457200" rtl="0" algn="l">
              <a:spcBef>
                <a:spcPts val="1000"/>
              </a:spcBef>
              <a:spcAft>
                <a:spcPts val="0"/>
              </a:spcAft>
              <a:buSzPts val="2600"/>
              <a:buChar char="•"/>
            </a:pPr>
            <a:r>
              <a:rPr lang="sv-SE"/>
              <a:t>Examine </a:t>
            </a:r>
            <a:r>
              <a:rPr b="1" lang="sv-SE"/>
              <a:t>how to select system tests</a:t>
            </a:r>
            <a:r>
              <a:rPr lang="sv-SE"/>
              <a:t> to increase likelihood of detecting interaction faults.</a:t>
            </a:r>
            <a:endParaRPr/>
          </a:p>
          <a:p>
            <a:pPr indent="-368300" lvl="1" marL="914400" rtl="0" algn="l">
              <a:spcBef>
                <a:spcPts val="500"/>
              </a:spcBef>
              <a:spcAft>
                <a:spcPts val="0"/>
              </a:spcAft>
              <a:buSzPts val="2200"/>
              <a:buChar char="•"/>
            </a:pPr>
            <a:r>
              <a:rPr lang="sv-SE"/>
              <a:t>Category-Partition Method</a:t>
            </a:r>
            <a:endParaRPr/>
          </a:p>
          <a:p>
            <a:pPr indent="-368300" lvl="1" marL="914400" rtl="0" algn="l">
              <a:spcBef>
                <a:spcPts val="500"/>
              </a:spcBef>
              <a:spcAft>
                <a:spcPts val="0"/>
              </a:spcAft>
              <a:buSzPts val="2200"/>
              <a:buChar char="•"/>
            </a:pPr>
            <a:r>
              <a:rPr lang="sv-SE"/>
              <a:t>Combinatorial Interaction Testing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4" name="Google Shape;474;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Browser Configuration </a:t>
            </a:r>
            <a:endParaRPr/>
          </a:p>
        </p:txBody>
      </p:sp>
      <p:sp>
        <p:nvSpPr>
          <p:cNvPr id="475" name="Google Shape;475;p51"/>
          <p:cNvSpPr txBox="1"/>
          <p:nvPr>
            <p:ph idx="1" type="body"/>
          </p:nvPr>
        </p:nvSpPr>
        <p:spPr>
          <a:xfrm>
            <a:off x="468900" y="2838146"/>
            <a:ext cx="8217900" cy="19245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Full set of test specifications = 144</a:t>
            </a:r>
            <a:endParaRPr/>
          </a:p>
          <a:p>
            <a:pPr indent="-393700" lvl="0" marL="457200" rtl="0" algn="l">
              <a:spcBef>
                <a:spcPts val="0"/>
              </a:spcBef>
              <a:spcAft>
                <a:spcPts val="0"/>
              </a:spcAft>
              <a:buSzPts val="2600"/>
              <a:buChar char="•"/>
            </a:pPr>
            <a:r>
              <a:rPr lang="sv-SE"/>
              <a:t>Create set covering all pairwise value combinations.</a:t>
            </a:r>
            <a:endParaRPr/>
          </a:p>
          <a:p>
            <a:pPr indent="-368300" lvl="1" marL="914400" rtl="0" algn="l">
              <a:spcBef>
                <a:spcPts val="0"/>
              </a:spcBef>
              <a:spcAft>
                <a:spcPts val="0"/>
              </a:spcAft>
              <a:buSzPts val="2200"/>
              <a:buChar char="•"/>
            </a:pPr>
            <a:r>
              <a:rPr lang="sv-SE"/>
              <a:t>Hint: Start with two variables with most values. Add one variable at a time.</a:t>
            </a:r>
            <a:endParaRPr/>
          </a:p>
        </p:txBody>
      </p:sp>
      <p:graphicFrame>
        <p:nvGraphicFramePr>
          <p:cNvPr id="476" name="Google Shape;476;p51"/>
          <p:cNvGraphicFramePr/>
          <p:nvPr/>
        </p:nvGraphicFramePr>
        <p:xfrm>
          <a:off x="1781550" y="1301450"/>
          <a:ext cx="3000000" cy="3000000"/>
        </p:xfrm>
        <a:graphic>
          <a:graphicData uri="http://schemas.openxmlformats.org/drawingml/2006/table">
            <a:tbl>
              <a:tblPr>
                <a:noFill/>
                <a:tableStyleId>{B8F654C2-18D3-49A1-82B4-9E762D2B00F1}</a:tableStyleId>
              </a:tblPr>
              <a:tblGrid>
                <a:gridCol w="895350"/>
                <a:gridCol w="990600"/>
                <a:gridCol w="1114425"/>
                <a:gridCol w="971550"/>
                <a:gridCol w="1000125"/>
                <a:gridCol w="962025"/>
              </a:tblGrid>
              <a:tr h="12700">
                <a:tc>
                  <a:txBody>
                    <a:bodyPr/>
                    <a:lstStyle/>
                    <a:p>
                      <a:pPr indent="0" lvl="0" marL="0" rtl="0" algn="l">
                        <a:spcBef>
                          <a:spcPts val="0"/>
                        </a:spcBef>
                        <a:spcAft>
                          <a:spcPts val="0"/>
                        </a:spcAft>
                        <a:buNone/>
                      </a:pPr>
                      <a:r>
                        <a:rPr b="1" lang="sv-SE" sz="1100"/>
                        <a:t>Allow Content to Load</a:t>
                      </a:r>
                      <a:endParaRPr b="1" sz="1100"/>
                    </a:p>
                  </a:txBody>
                  <a:tcPr marT="63500" marB="63500" marR="63500" marL="63500"/>
                </a:tc>
                <a:tc>
                  <a:txBody>
                    <a:bodyPr/>
                    <a:lstStyle/>
                    <a:p>
                      <a:pPr indent="0" lvl="0" marL="0" rtl="0" algn="l">
                        <a:spcBef>
                          <a:spcPts val="0"/>
                        </a:spcBef>
                        <a:spcAft>
                          <a:spcPts val="0"/>
                        </a:spcAft>
                        <a:buNone/>
                      </a:pPr>
                      <a:r>
                        <a:rPr b="1" lang="sv-SE" sz="1100"/>
                        <a:t>Notify About Pop-Ups</a:t>
                      </a:r>
                      <a:endParaRPr b="1" sz="1100"/>
                    </a:p>
                  </a:txBody>
                  <a:tcPr marT="63500" marB="63500" marR="63500" marL="63500"/>
                </a:tc>
                <a:tc>
                  <a:txBody>
                    <a:bodyPr/>
                    <a:lstStyle/>
                    <a:p>
                      <a:pPr indent="0" lvl="0" marL="0" rtl="0" algn="l">
                        <a:spcBef>
                          <a:spcPts val="0"/>
                        </a:spcBef>
                        <a:spcAft>
                          <a:spcPts val="0"/>
                        </a:spcAft>
                        <a:buNone/>
                      </a:pPr>
                      <a:r>
                        <a:rPr b="1" lang="sv-SE" sz="1100"/>
                        <a:t>Allow Cookies</a:t>
                      </a:r>
                      <a:endParaRPr b="1" sz="1100"/>
                    </a:p>
                  </a:txBody>
                  <a:tcPr marT="63500" marB="63500" marR="63500" marL="63500"/>
                </a:tc>
                <a:tc>
                  <a:txBody>
                    <a:bodyPr/>
                    <a:lstStyle/>
                    <a:p>
                      <a:pPr indent="0" lvl="0" marL="0" rtl="0" algn="l">
                        <a:spcBef>
                          <a:spcPts val="0"/>
                        </a:spcBef>
                        <a:spcAft>
                          <a:spcPts val="0"/>
                        </a:spcAft>
                        <a:buNone/>
                      </a:pPr>
                      <a:r>
                        <a:rPr b="1" lang="sv-SE" sz="1100"/>
                        <a:t>Warn About Add-Ons</a:t>
                      </a:r>
                      <a:endParaRPr b="1" sz="1100"/>
                    </a:p>
                  </a:txBody>
                  <a:tcPr marT="63500" marB="63500" marR="63500" marL="63500"/>
                </a:tc>
                <a:tc>
                  <a:txBody>
                    <a:bodyPr/>
                    <a:lstStyle/>
                    <a:p>
                      <a:pPr indent="0" lvl="0" marL="0" rtl="0" algn="l">
                        <a:spcBef>
                          <a:spcPts val="0"/>
                        </a:spcBef>
                        <a:spcAft>
                          <a:spcPts val="0"/>
                        </a:spcAft>
                        <a:buNone/>
                      </a:pPr>
                      <a:r>
                        <a:rPr b="1" lang="sv-SE" sz="1100"/>
                        <a:t>Warn About Attack Sites</a:t>
                      </a:r>
                      <a:endParaRPr b="1" sz="1100"/>
                    </a:p>
                  </a:txBody>
                  <a:tcPr marT="63500" marB="63500" marR="63500" marL="63500"/>
                </a:tc>
                <a:tc>
                  <a:txBody>
                    <a:bodyPr/>
                    <a:lstStyle/>
                    <a:p>
                      <a:pPr indent="0" lvl="0" marL="0" rtl="0" algn="l">
                        <a:spcBef>
                          <a:spcPts val="0"/>
                        </a:spcBef>
                        <a:spcAft>
                          <a:spcPts val="0"/>
                        </a:spcAft>
                        <a:buNone/>
                      </a:pPr>
                      <a:r>
                        <a:rPr b="1" lang="sv-SE" sz="1100"/>
                        <a:t>Warn About Forgeries</a:t>
                      </a:r>
                      <a:endParaRPr b="1" sz="1100"/>
                    </a:p>
                  </a:txBody>
                  <a:tcPr marT="63500" marB="63500" marR="63500" marL="63500"/>
                </a:tc>
              </a:tr>
              <a:tr h="12700">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r>
              <a:tr h="12700">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r>
              <a:tr h="12700">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bl>
          </a:graphicData>
        </a:graphic>
      </p:graphicFrame>
      <p:sp>
        <p:nvSpPr>
          <p:cNvPr id="477" name="Google Shape;477;p51"/>
          <p:cNvSpPr/>
          <p:nvPr/>
        </p:nvSpPr>
        <p:spPr>
          <a:xfrm>
            <a:off x="64000" y="1774700"/>
            <a:ext cx="1670100" cy="76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Choices and Representative Values</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4" name="Google Shape;484;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Solution</a:t>
            </a:r>
            <a:endParaRPr/>
          </a:p>
        </p:txBody>
      </p:sp>
      <p:graphicFrame>
        <p:nvGraphicFramePr>
          <p:cNvPr id="485" name="Google Shape;485;p52"/>
          <p:cNvGraphicFramePr/>
          <p:nvPr/>
        </p:nvGraphicFramePr>
        <p:xfrm>
          <a:off x="860300" y="1211875"/>
          <a:ext cx="3000000" cy="3000000"/>
        </p:xfrm>
        <a:graphic>
          <a:graphicData uri="http://schemas.openxmlformats.org/drawingml/2006/table">
            <a:tbl>
              <a:tblPr>
                <a:noFill/>
                <a:tableStyleId>{7B24F3FA-7D5E-491C-87FA-F2A867E0FBEB}</a:tableStyleId>
              </a:tblPr>
              <a:tblGrid>
                <a:gridCol w="1398275"/>
                <a:gridCol w="1624475"/>
              </a:tblGrid>
              <a:tr h="350000">
                <a:tc>
                  <a:txBody>
                    <a:bodyPr/>
                    <a:lstStyle/>
                    <a:p>
                      <a:pPr indent="0" lvl="0" marL="0" rtl="0" algn="l">
                        <a:spcBef>
                          <a:spcPts val="0"/>
                        </a:spcBef>
                        <a:spcAft>
                          <a:spcPts val="0"/>
                        </a:spcAft>
                        <a:buNone/>
                      </a:pPr>
                      <a:r>
                        <a:rPr b="1" lang="sv-SE" sz="1200"/>
                        <a:t>Allow Content</a:t>
                      </a:r>
                      <a:endParaRPr b="1" sz="1200"/>
                    </a:p>
                  </a:txBody>
                  <a:tcPr marT="91425" marB="91425" marR="91425" marL="91425"/>
                </a:tc>
                <a:tc>
                  <a:txBody>
                    <a:bodyPr/>
                    <a:lstStyle/>
                    <a:p>
                      <a:pPr indent="0" lvl="0" marL="0" rtl="0" algn="l">
                        <a:spcBef>
                          <a:spcPts val="0"/>
                        </a:spcBef>
                        <a:spcAft>
                          <a:spcPts val="0"/>
                        </a:spcAft>
                        <a:buNone/>
                      </a:pPr>
                      <a:r>
                        <a:rPr b="1" lang="sv-SE" sz="1200"/>
                        <a:t>Allow Cookies</a:t>
                      </a:r>
                      <a:endParaRPr b="1"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bl>
          </a:graphicData>
        </a:graphic>
      </p:graphicFrame>
      <p:graphicFrame>
        <p:nvGraphicFramePr>
          <p:cNvPr id="486" name="Google Shape;486;p52"/>
          <p:cNvGraphicFramePr/>
          <p:nvPr/>
        </p:nvGraphicFramePr>
        <p:xfrm>
          <a:off x="3883050" y="1211875"/>
          <a:ext cx="3000000" cy="3000000"/>
        </p:xfrm>
        <a:graphic>
          <a:graphicData uri="http://schemas.openxmlformats.org/drawingml/2006/table">
            <a:tbl>
              <a:tblPr>
                <a:noFill/>
                <a:tableStyleId>{7B24F3FA-7D5E-491C-87FA-F2A867E0FBEB}</a:tableStyleId>
              </a:tblPr>
              <a:tblGrid>
                <a:gridCol w="901825"/>
              </a:tblGrid>
              <a:tr h="357175">
                <a:tc>
                  <a:txBody>
                    <a:bodyPr/>
                    <a:lstStyle/>
                    <a:p>
                      <a:pPr indent="0" lvl="0" marL="0" rtl="0" algn="l">
                        <a:spcBef>
                          <a:spcPts val="0"/>
                        </a:spcBef>
                        <a:spcAft>
                          <a:spcPts val="0"/>
                        </a:spcAft>
                        <a:buNone/>
                      </a:pPr>
                      <a:r>
                        <a:rPr b="1" lang="sv-SE" sz="1100"/>
                        <a:t>Pop-Ups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487" name="Google Shape;487;p52"/>
          <p:cNvGraphicFramePr/>
          <p:nvPr/>
        </p:nvGraphicFramePr>
        <p:xfrm>
          <a:off x="4784875" y="1211850"/>
          <a:ext cx="3000000" cy="3000000"/>
        </p:xfrm>
        <a:graphic>
          <a:graphicData uri="http://schemas.openxmlformats.org/drawingml/2006/table">
            <a:tbl>
              <a:tblPr>
                <a:noFill/>
                <a:tableStyleId>{7B24F3FA-7D5E-491C-87FA-F2A867E0FBEB}</a:tableStyleId>
              </a:tblPr>
              <a:tblGrid>
                <a:gridCol w="901825"/>
              </a:tblGrid>
              <a:tr h="357175">
                <a:tc>
                  <a:txBody>
                    <a:bodyPr/>
                    <a:lstStyle/>
                    <a:p>
                      <a:pPr indent="0" lvl="0" marL="0" rtl="0" algn="l">
                        <a:spcBef>
                          <a:spcPts val="0"/>
                        </a:spcBef>
                        <a:spcAft>
                          <a:spcPts val="0"/>
                        </a:spcAft>
                        <a:buNone/>
                      </a:pPr>
                      <a:r>
                        <a:rPr b="1" lang="sv-SE" sz="1100"/>
                        <a:t>Add-Ons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graphicFrame>
        <p:nvGraphicFramePr>
          <p:cNvPr id="488" name="Google Shape;488;p52"/>
          <p:cNvGraphicFramePr/>
          <p:nvPr/>
        </p:nvGraphicFramePr>
        <p:xfrm>
          <a:off x="5686700" y="1211875"/>
          <a:ext cx="3000000" cy="3000000"/>
        </p:xfrm>
        <a:graphic>
          <a:graphicData uri="http://schemas.openxmlformats.org/drawingml/2006/table">
            <a:tbl>
              <a:tblPr>
                <a:noFill/>
                <a:tableStyleId>{7B24F3FA-7D5E-491C-87FA-F2A867E0FBEB}</a:tableStyleId>
              </a:tblPr>
              <a:tblGrid>
                <a:gridCol w="901825"/>
              </a:tblGrid>
              <a:tr h="357175">
                <a:tc>
                  <a:txBody>
                    <a:bodyPr/>
                    <a:lstStyle/>
                    <a:p>
                      <a:pPr indent="0" lvl="0" marL="0" rtl="0" algn="l">
                        <a:spcBef>
                          <a:spcPts val="0"/>
                        </a:spcBef>
                        <a:spcAft>
                          <a:spcPts val="0"/>
                        </a:spcAft>
                        <a:buNone/>
                      </a:pPr>
                      <a:r>
                        <a:rPr b="1" lang="sv-SE" sz="1100"/>
                        <a:t>Attacks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489" name="Google Shape;489;p52"/>
          <p:cNvGraphicFramePr/>
          <p:nvPr/>
        </p:nvGraphicFramePr>
        <p:xfrm>
          <a:off x="6588525" y="1211850"/>
          <a:ext cx="3000000" cy="3000000"/>
        </p:xfrm>
        <a:graphic>
          <a:graphicData uri="http://schemas.openxmlformats.org/drawingml/2006/table">
            <a:tbl>
              <a:tblPr>
                <a:noFill/>
                <a:tableStyleId>{7B24F3FA-7D5E-491C-87FA-F2A867E0FBEB}</a:tableStyleId>
              </a:tblPr>
              <a:tblGrid>
                <a:gridCol w="901825"/>
              </a:tblGrid>
              <a:tr h="357175">
                <a:tc>
                  <a:txBody>
                    <a:bodyPr/>
                    <a:lstStyle/>
                    <a:p>
                      <a:pPr indent="0" lvl="0" marL="0" rtl="0" algn="l">
                        <a:spcBef>
                          <a:spcPts val="0"/>
                        </a:spcBef>
                        <a:spcAft>
                          <a:spcPts val="0"/>
                        </a:spcAft>
                        <a:buNone/>
                      </a:pPr>
                      <a:r>
                        <a:rPr b="1" lang="sv-SE" sz="1100"/>
                        <a:t>Forgeries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sp>
        <p:nvSpPr>
          <p:cNvPr id="490" name="Google Shape;490;p52"/>
          <p:cNvSpPr txBox="1"/>
          <p:nvPr/>
        </p:nvSpPr>
        <p:spPr>
          <a:xfrm>
            <a:off x="3883050"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491" name="Google Shape;491;p52"/>
          <p:cNvSpPr txBox="1"/>
          <p:nvPr/>
        </p:nvSpPr>
        <p:spPr>
          <a:xfrm>
            <a:off x="4784875"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492" name="Google Shape;492;p52"/>
          <p:cNvSpPr txBox="1"/>
          <p:nvPr/>
        </p:nvSpPr>
        <p:spPr>
          <a:xfrm>
            <a:off x="3883050" y="265790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Yes    </a:t>
            </a:r>
            <a:endParaRPr sz="10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9" name="Google Shape;499;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CIT Tools</a:t>
            </a:r>
            <a:endParaRPr/>
          </a:p>
        </p:txBody>
      </p:sp>
      <p:sp>
        <p:nvSpPr>
          <p:cNvPr id="500" name="Google Shape;500;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Pairwise Independent Combinatorial Testing (Microsoft): </a:t>
            </a:r>
            <a:r>
              <a:rPr lang="sv-SE" u="sng">
                <a:solidFill>
                  <a:schemeClr val="hlink"/>
                </a:solidFill>
                <a:hlinkClick r:id="rId3"/>
              </a:rPr>
              <a:t>https://github.com/microsoft/pict</a:t>
            </a:r>
            <a:r>
              <a:rPr lang="sv-SE"/>
              <a:t> </a:t>
            </a:r>
            <a:endParaRPr/>
          </a:p>
          <a:p>
            <a:pPr indent="-393700" lvl="0" marL="457200" rtl="0" algn="l">
              <a:spcBef>
                <a:spcPts val="0"/>
              </a:spcBef>
              <a:spcAft>
                <a:spcPts val="0"/>
              </a:spcAft>
              <a:buSzPts val="2600"/>
              <a:buChar char="•"/>
            </a:pPr>
            <a:r>
              <a:rPr lang="sv-SE"/>
              <a:t>Automated Combinatorial Testing for Software (NIST): </a:t>
            </a:r>
            <a:r>
              <a:rPr lang="sv-SE" u="sng">
                <a:solidFill>
                  <a:schemeClr val="hlink"/>
                </a:solidFill>
                <a:hlinkClick r:id="rId4"/>
              </a:rPr>
              <a:t>https://csrc.nist.gov/projects/automated-combinatorial-testing-for-software</a:t>
            </a:r>
            <a:r>
              <a:rPr lang="sv-SE"/>
              <a:t> </a:t>
            </a:r>
            <a:endParaRPr/>
          </a:p>
          <a:p>
            <a:pPr indent="-393700" lvl="0" marL="457200" rtl="0" algn="l">
              <a:spcBef>
                <a:spcPts val="0"/>
              </a:spcBef>
              <a:spcAft>
                <a:spcPts val="0"/>
              </a:spcAft>
              <a:buSzPts val="2600"/>
              <a:buChar char="•"/>
            </a:pPr>
            <a:r>
              <a:rPr lang="sv-SE"/>
              <a:t> .. Many more: </a:t>
            </a:r>
            <a:r>
              <a:rPr lang="sv-SE" u="sng">
                <a:solidFill>
                  <a:schemeClr val="hlink"/>
                </a:solidFill>
                <a:hlinkClick r:id="rId5"/>
              </a:rPr>
              <a:t>http://www.pairwise.org/tools.asp</a:t>
            </a:r>
            <a:r>
              <a:rPr lang="sv-SE"/>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06" name="Google Shape;506;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Process for deriving system-level tests often results in </a:t>
            </a:r>
            <a:r>
              <a:rPr b="1" lang="sv-SE"/>
              <a:t>too many test specifications</a:t>
            </a:r>
            <a:r>
              <a:rPr lang="sv-SE"/>
              <a:t>.</a:t>
            </a:r>
            <a:endParaRPr/>
          </a:p>
          <a:p>
            <a:pPr indent="-393700" lvl="0" marL="457200" rtl="0" algn="l">
              <a:spcBef>
                <a:spcPts val="1000"/>
              </a:spcBef>
              <a:spcAft>
                <a:spcPts val="0"/>
              </a:spcAft>
              <a:buSzPts val="2600"/>
              <a:buChar char="•"/>
            </a:pPr>
            <a:r>
              <a:rPr lang="sv-SE"/>
              <a:t>Two methods that </a:t>
            </a:r>
            <a:r>
              <a:rPr b="1" lang="sv-SE"/>
              <a:t>identify important interactions</a:t>
            </a:r>
            <a:r>
              <a:rPr lang="sv-SE"/>
              <a:t>:</a:t>
            </a:r>
            <a:endParaRPr/>
          </a:p>
          <a:p>
            <a:pPr indent="-368300" lvl="1" marL="914400" rtl="0" algn="l">
              <a:spcBef>
                <a:spcPts val="500"/>
              </a:spcBef>
              <a:spcAft>
                <a:spcPts val="0"/>
              </a:spcAft>
              <a:buSzPts val="2200"/>
              <a:buChar char="•"/>
            </a:pPr>
            <a:r>
              <a:rPr b="1" lang="sv-SE"/>
              <a:t>Category-Partition Method: </a:t>
            </a:r>
            <a:r>
              <a:rPr lang="sv-SE"/>
              <a:t>Use </a:t>
            </a:r>
            <a:r>
              <a:rPr i="1" lang="sv-SE"/>
              <a:t>constraints</a:t>
            </a:r>
            <a:r>
              <a:rPr lang="sv-SE"/>
              <a:t> to eliminate unnecessary tests.</a:t>
            </a:r>
            <a:endParaRPr/>
          </a:p>
          <a:p>
            <a:pPr indent="-368300" lvl="1" marL="914400" rtl="0" algn="l">
              <a:spcBef>
                <a:spcPts val="500"/>
              </a:spcBef>
              <a:spcAft>
                <a:spcPts val="0"/>
              </a:spcAft>
              <a:buSzPts val="2200"/>
              <a:buChar char="•"/>
            </a:pPr>
            <a:r>
              <a:rPr b="1" lang="sv-SE"/>
              <a:t>Combinatorial Interaction Testing:</a:t>
            </a:r>
            <a:r>
              <a:rPr lang="sv-SE"/>
              <a:t> Identify important </a:t>
            </a:r>
            <a:r>
              <a:rPr i="1" lang="sv-SE"/>
              <a:t>pairs of input values</a:t>
            </a:r>
            <a:r>
              <a:rPr lang="sv-SE"/>
              <a:t>.</a:t>
            </a:r>
            <a:endParaRPr/>
          </a:p>
        </p:txBody>
      </p:sp>
      <p:sp>
        <p:nvSpPr>
          <p:cNvPr id="507" name="Google Shape;507;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13" name="Google Shape;513;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Automated test case generation</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4</a:t>
            </a:r>
            <a:endParaRPr/>
          </a:p>
          <a:p>
            <a:pPr indent="-368300" lvl="1" marL="914400" rtl="0" algn="l">
              <a:spcBef>
                <a:spcPts val="500"/>
              </a:spcBef>
              <a:spcAft>
                <a:spcPts val="0"/>
              </a:spcAft>
              <a:buSzPts val="2200"/>
              <a:buChar char="•"/>
            </a:pPr>
            <a:r>
              <a:rPr lang="sv-SE"/>
              <a:t>Questions?</a:t>
            </a:r>
            <a:endParaRPr/>
          </a:p>
          <a:p>
            <a:pPr indent="0" lvl="0" marL="0" rtl="0" algn="l">
              <a:spcBef>
                <a:spcPts val="1000"/>
              </a:spcBef>
              <a:spcAft>
                <a:spcPts val="0"/>
              </a:spcAft>
              <a:buNone/>
            </a:pPr>
            <a:r>
              <a:t/>
            </a:r>
            <a:endParaRPr/>
          </a:p>
        </p:txBody>
      </p:sp>
      <p:sp>
        <p:nvSpPr>
          <p:cNvPr id="514" name="Google Shape;514;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5" name="Google Shape;115;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a:t>
            </a:r>
            <a:endParaRPr/>
          </a:p>
        </p:txBody>
      </p:sp>
      <p:sp>
        <p:nvSpPr>
          <p:cNvPr id="116" name="Google Shape;116;p16"/>
          <p:cNvSpPr txBox="1"/>
          <p:nvPr>
            <p:ph idx="1" type="body"/>
          </p:nvPr>
        </p:nvSpPr>
        <p:spPr>
          <a:xfrm>
            <a:off x="468896" y="1282400"/>
            <a:ext cx="4973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 are expected to interact.</a:t>
            </a:r>
            <a:endParaRPr/>
          </a:p>
          <a:p>
            <a:pPr indent="-368300" lvl="1" marL="914400" rtl="0" algn="l">
              <a:spcBef>
                <a:spcPts val="500"/>
              </a:spcBef>
              <a:spcAft>
                <a:spcPts val="0"/>
              </a:spcAft>
              <a:buSzPts val="2200"/>
              <a:buChar char="•"/>
            </a:pPr>
            <a:r>
              <a:rPr lang="sv-SE"/>
              <a:t>Usually this is planned!</a:t>
            </a:r>
            <a:endParaRPr/>
          </a:p>
          <a:p>
            <a:pPr indent="-368300" lvl="1" marL="914400" rtl="0" algn="l">
              <a:spcBef>
                <a:spcPts val="500"/>
              </a:spcBef>
              <a:spcAft>
                <a:spcPts val="0"/>
              </a:spcAft>
              <a:buSzPts val="2200"/>
              <a:buChar char="•"/>
            </a:pPr>
            <a:r>
              <a:rPr lang="sv-SE"/>
              <a:t>Sometimes unplanned interactions break the system.</a:t>
            </a:r>
            <a:endParaRPr/>
          </a:p>
          <a:p>
            <a:pPr indent="-368300" lvl="1" marL="914400" rtl="0" algn="l">
              <a:spcBef>
                <a:spcPts val="500"/>
              </a:spcBef>
              <a:spcAft>
                <a:spcPts val="0"/>
              </a:spcAft>
              <a:buSzPts val="2200"/>
              <a:buChar char="•"/>
            </a:pPr>
            <a:r>
              <a:rPr b="1" lang="sv-SE"/>
              <a:t>We should select tests that thoroughly test feature interactions.</a:t>
            </a:r>
            <a:endParaRPr b="1"/>
          </a:p>
        </p:txBody>
      </p:sp>
      <p:pic>
        <p:nvPicPr>
          <p:cNvPr id="117" name="Google Shape;117;p16"/>
          <p:cNvPicPr preferRelativeResize="0"/>
          <p:nvPr/>
        </p:nvPicPr>
        <p:blipFill>
          <a:blip r:embed="rId3">
            <a:alphaModFix/>
          </a:blip>
          <a:stretch>
            <a:fillRect/>
          </a:stretch>
        </p:blipFill>
        <p:spPr>
          <a:xfrm>
            <a:off x="5649341" y="501974"/>
            <a:ext cx="3457310" cy="4321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4" name="Google Shape;124;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a:t>
            </a:r>
            <a:endParaRPr/>
          </a:p>
        </p:txBody>
      </p:sp>
      <p:sp>
        <p:nvSpPr>
          <p:cNvPr id="125" name="Google Shape;125;p17"/>
          <p:cNvSpPr txBox="1"/>
          <p:nvPr>
            <p:ph idx="1" type="body"/>
          </p:nvPr>
        </p:nvSpPr>
        <p:spPr>
          <a:xfrm>
            <a:off x="468896" y="1282400"/>
            <a:ext cx="487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b="1" lang="sv-SE" sz="2400"/>
              <a:t>Feature interactions</a:t>
            </a:r>
            <a:r>
              <a:rPr lang="sv-SE" sz="2400"/>
              <a:t> result from combining </a:t>
            </a:r>
            <a:r>
              <a:rPr b="1" lang="sv-SE" sz="2400"/>
              <a:t>values</a:t>
            </a:r>
            <a:r>
              <a:rPr lang="sv-SE" sz="2400"/>
              <a:t> of individual </a:t>
            </a:r>
            <a:r>
              <a:rPr b="1" lang="sv-SE" sz="2400"/>
              <a:t>choices</a:t>
            </a:r>
            <a:r>
              <a:rPr lang="sv-SE" sz="2400"/>
              <a:t>.</a:t>
            </a:r>
            <a:endParaRPr sz="2400"/>
          </a:p>
          <a:p>
            <a:pPr indent="-355600" lvl="1" marL="914400" rtl="0" algn="l">
              <a:spcBef>
                <a:spcPts val="500"/>
              </a:spcBef>
              <a:spcAft>
                <a:spcPts val="0"/>
              </a:spcAft>
              <a:buSzPts val="2000"/>
              <a:buChar char="•"/>
            </a:pPr>
            <a:r>
              <a:rPr b="1" lang="sv-SE" sz="2000"/>
              <a:t>Inadvertent</a:t>
            </a:r>
            <a:r>
              <a:rPr b="1" lang="sv-SE" sz="2000"/>
              <a:t> interactions</a:t>
            </a:r>
            <a:r>
              <a:rPr lang="sv-SE" sz="2000"/>
              <a:t> cause unexpected behavior </a:t>
            </a:r>
            <a:endParaRPr sz="2000"/>
          </a:p>
          <a:p>
            <a:pPr indent="-355600" lvl="1" marL="914400" rtl="0" algn="l">
              <a:spcBef>
                <a:spcPts val="500"/>
              </a:spcBef>
              <a:spcAft>
                <a:spcPts val="0"/>
              </a:spcAft>
              <a:buSzPts val="2000"/>
              <a:buChar char="•"/>
            </a:pPr>
            <a:r>
              <a:rPr lang="sv-SE" sz="2000"/>
              <a:t>(ex. incorrect output, timing)</a:t>
            </a:r>
            <a:endParaRPr sz="2000"/>
          </a:p>
          <a:p>
            <a:pPr indent="-381000" lvl="0" marL="457200" rtl="0" algn="l">
              <a:spcBef>
                <a:spcPts val="1000"/>
              </a:spcBef>
              <a:spcAft>
                <a:spcPts val="0"/>
              </a:spcAft>
              <a:buSzPts val="2400"/>
              <a:buChar char="•"/>
            </a:pPr>
            <a:r>
              <a:rPr lang="sv-SE" sz="2400"/>
              <a:t>Want to detect, manage, resolve inadvertent interactions.</a:t>
            </a:r>
            <a:endParaRPr sz="2400"/>
          </a:p>
        </p:txBody>
      </p:sp>
      <p:pic>
        <p:nvPicPr>
          <p:cNvPr id="126" name="Google Shape;126;p17"/>
          <p:cNvPicPr preferRelativeResize="0"/>
          <p:nvPr/>
        </p:nvPicPr>
        <p:blipFill>
          <a:blip r:embed="rId3">
            <a:alphaModFix/>
          </a:blip>
          <a:stretch>
            <a:fillRect/>
          </a:stretch>
        </p:blipFill>
        <p:spPr>
          <a:xfrm>
            <a:off x="5459825" y="1465575"/>
            <a:ext cx="3684175" cy="2763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3" name="Google Shape;133;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Fire and Flood Control</a:t>
            </a:r>
            <a:endParaRPr/>
          </a:p>
        </p:txBody>
      </p:sp>
      <p:pic>
        <p:nvPicPr>
          <p:cNvPr id="134" name="Google Shape;134;p18"/>
          <p:cNvPicPr preferRelativeResize="0"/>
          <p:nvPr/>
        </p:nvPicPr>
        <p:blipFill>
          <a:blip r:embed="rId3">
            <a:alphaModFix/>
          </a:blip>
          <a:stretch>
            <a:fillRect/>
          </a:stretch>
        </p:blipFill>
        <p:spPr>
          <a:xfrm>
            <a:off x="254200" y="1282400"/>
            <a:ext cx="4901673" cy="3255024"/>
          </a:xfrm>
          <a:prstGeom prst="rect">
            <a:avLst/>
          </a:prstGeom>
          <a:noFill/>
          <a:ln>
            <a:noFill/>
          </a:ln>
        </p:spPr>
      </p:pic>
      <p:sp>
        <p:nvSpPr>
          <p:cNvPr id="135" name="Google Shape;135;p18"/>
          <p:cNvSpPr txBox="1"/>
          <p:nvPr>
            <p:ph idx="1" type="body"/>
          </p:nvPr>
        </p:nvSpPr>
        <p:spPr>
          <a:xfrm>
            <a:off x="5311519" y="1282400"/>
            <a:ext cx="33753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FireControl activates sprinklers when fire detected.</a:t>
            </a:r>
            <a:endParaRPr sz="2000"/>
          </a:p>
          <a:p>
            <a:pPr indent="-355600" lvl="0" marL="457200" rtl="0" algn="l">
              <a:spcBef>
                <a:spcPts val="1000"/>
              </a:spcBef>
              <a:spcAft>
                <a:spcPts val="0"/>
              </a:spcAft>
              <a:buSzPts val="2000"/>
              <a:buChar char="•"/>
            </a:pPr>
            <a:r>
              <a:rPr lang="sv-SE" sz="2000"/>
              <a:t>FloodControl cuts water supply when water detected on floor.</a:t>
            </a:r>
            <a:endParaRPr sz="2000"/>
          </a:p>
          <a:p>
            <a:pPr indent="-355600" lvl="0" marL="457200" rtl="0" algn="l">
              <a:spcBef>
                <a:spcPts val="1000"/>
              </a:spcBef>
              <a:spcAft>
                <a:spcPts val="0"/>
              </a:spcAft>
              <a:buSzPts val="2000"/>
              <a:buChar char="•"/>
            </a:pPr>
            <a:r>
              <a:rPr b="1" lang="sv-SE" sz="2000"/>
              <a:t>Interaction means building burns down.</a:t>
            </a:r>
            <a:endParaRPr b="1"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2" name="Google Shape;142;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WordPress Plug-Ins</a:t>
            </a:r>
            <a:endParaRPr/>
          </a:p>
        </p:txBody>
      </p:sp>
      <p:sp>
        <p:nvSpPr>
          <p:cNvPr id="143" name="Google Shape;143;p19"/>
          <p:cNvSpPr txBox="1"/>
          <p:nvPr>
            <p:ph idx="1" type="body"/>
          </p:nvPr>
        </p:nvSpPr>
        <p:spPr>
          <a:xfrm>
            <a:off x="5339519" y="1282400"/>
            <a:ext cx="3347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Weather and emoji plug-ins tested </a:t>
            </a:r>
            <a:r>
              <a:rPr lang="sv-SE"/>
              <a:t>independently</a:t>
            </a:r>
            <a:r>
              <a:rPr lang="sv-SE"/>
              <a:t>. </a:t>
            </a:r>
            <a:endParaRPr/>
          </a:p>
          <a:p>
            <a:pPr indent="-393700" lvl="0" marL="457200" rtl="0" algn="l">
              <a:spcBef>
                <a:spcPts val="1000"/>
              </a:spcBef>
              <a:spcAft>
                <a:spcPts val="0"/>
              </a:spcAft>
              <a:buSzPts val="2600"/>
              <a:buChar char="•"/>
            </a:pPr>
            <a:r>
              <a:rPr lang="sv-SE"/>
              <a:t>Their interaction results in unexpected behavior. </a:t>
            </a:r>
            <a:endParaRPr/>
          </a:p>
        </p:txBody>
      </p:sp>
      <p:pic>
        <p:nvPicPr>
          <p:cNvPr id="144" name="Google Shape;144;p19"/>
          <p:cNvPicPr preferRelativeResize="0"/>
          <p:nvPr/>
        </p:nvPicPr>
        <p:blipFill>
          <a:blip r:embed="rId3">
            <a:alphaModFix/>
          </a:blip>
          <a:stretch>
            <a:fillRect/>
          </a:stretch>
        </p:blipFill>
        <p:spPr>
          <a:xfrm>
            <a:off x="238025" y="1282400"/>
            <a:ext cx="4907812" cy="3480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1" name="Google Shape;151;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a:t>
            </a:r>
            <a:endParaRPr/>
          </a:p>
        </p:txBody>
      </p:sp>
      <p:pic>
        <p:nvPicPr>
          <p:cNvPr id="152" name="Google Shape;152;p20"/>
          <p:cNvPicPr preferRelativeResize="0"/>
          <p:nvPr/>
        </p:nvPicPr>
        <p:blipFill>
          <a:blip r:embed="rId3">
            <a:alphaModFix/>
          </a:blip>
          <a:stretch>
            <a:fillRect/>
          </a:stretch>
        </p:blipFill>
        <p:spPr>
          <a:xfrm>
            <a:off x="5106150" y="1282400"/>
            <a:ext cx="3580650" cy="2387100"/>
          </a:xfrm>
          <a:prstGeom prst="rect">
            <a:avLst/>
          </a:prstGeom>
          <a:noFill/>
          <a:ln>
            <a:noFill/>
          </a:ln>
        </p:spPr>
      </p:pic>
      <p:pic>
        <p:nvPicPr>
          <p:cNvPr id="153" name="Google Shape;153;p20"/>
          <p:cNvPicPr preferRelativeResize="0"/>
          <p:nvPr/>
        </p:nvPicPr>
        <p:blipFill>
          <a:blip r:embed="rId4">
            <a:alphaModFix/>
          </a:blip>
          <a:stretch>
            <a:fillRect/>
          </a:stretch>
        </p:blipFill>
        <p:spPr>
          <a:xfrm>
            <a:off x="468900" y="1314450"/>
            <a:ext cx="4572000" cy="251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